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9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2" r:id="rId36"/>
    <p:sldId id="293" r:id="rId37"/>
    <p:sldId id="294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rbel" panose="020B050302020402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50" roundtripDataSignature="AMtx7mj5Qb4wSQbSxVRGOGfSh59JKRp+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F12FB7-9BDB-45C2-8B7D-A73D7F2E39BB}">
  <a:tblStyle styleId="{16F12FB7-9BDB-45C2-8B7D-A73D7F2E39B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636" autoAdjust="0"/>
  </p:normalViewPr>
  <p:slideViewPr>
    <p:cSldViewPr snapToGrid="0">
      <p:cViewPr varScale="1">
        <p:scale>
          <a:sx n="56" d="100"/>
          <a:sy n="56" d="100"/>
        </p:scale>
        <p:origin x="16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de/grafiken/sea-level-rise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.org/sustainabledevelopment/wp-content/uploads/2022/07/Goal-13-infographic.pdf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nisamamazam.com/dampak-perubahan-iklim-bagi-alam-dan-manusia/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.org/news/2019-01-state-of-the-art-climate-crisis.html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pid.menlhk.go.id/berita/siaran-pers/7584/kemajuan-aksi-perubahan-iklim-indonesia-leading-by-examples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reengrowth.bappenas.go.id/updated-ndc-indonesia-untuk-masa-depan-yang-tangguh-iklim/" TargetMode="Externa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id.wikipedia.org/wiki/Gas_rumah_kaca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4754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start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little</a:t>
            </a:r>
            <a:r>
              <a:rPr lang="de-DE" dirty="0"/>
              <a:t> </a:t>
            </a:r>
            <a:r>
              <a:rPr lang="de-DE" dirty="0" err="1"/>
              <a:t>story</a:t>
            </a:r>
            <a:r>
              <a:rPr lang="de-DE" dirty="0"/>
              <a:t>: "Imagine you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 a mini </a:t>
            </a:r>
            <a:r>
              <a:rPr lang="de-DE" dirty="0" err="1"/>
              <a:t>garden</a:t>
            </a:r>
            <a:r>
              <a:rPr lang="de-DE" dirty="0"/>
              <a:t>. You</a:t>
            </a:r>
            <a:r>
              <a:rPr lang="de-DE" dirty="0" err="1"/>
              <a:t>'ve planted the seeds</a:t>
            </a:r>
            <a:r>
              <a:rPr lang="de-DE" dirty="0"/>
              <a:t>, </a:t>
            </a:r>
            <a:r>
              <a:rPr lang="de-DE" dirty="0" err="1"/>
              <a:t>added the soil</a:t>
            </a:r>
            <a:r>
              <a:rPr lang="de-DE" dirty="0"/>
              <a:t>, </a:t>
            </a:r>
            <a:r>
              <a:rPr lang="de-DE" dirty="0" err="1"/>
              <a:t>and watered everything well</a:t>
            </a:r>
            <a:r>
              <a:rPr lang="de-DE" dirty="0"/>
              <a:t>. </a:t>
            </a:r>
            <a:r>
              <a:rPr lang="de-DE" dirty="0" err="1"/>
              <a:t>But wait</a:t>
            </a:r>
            <a:r>
              <a:rPr lang="de-DE" dirty="0"/>
              <a:t>! </a:t>
            </a:r>
            <a:r>
              <a:rPr lang="de-DE" dirty="0" err="1"/>
              <a:t>It gets a little chilly at night</a:t>
            </a:r>
            <a:r>
              <a:rPr lang="de-DE" dirty="0"/>
              <a:t>. </a:t>
            </a:r>
            <a:r>
              <a:rPr lang="de-DE" dirty="0" err="1"/>
              <a:t>How can </a:t>
            </a:r>
            <a:r>
              <a:rPr lang="de-DE" dirty="0"/>
              <a:t>you </a:t>
            </a:r>
            <a:r>
              <a:rPr lang="de-DE" dirty="0" err="1"/>
              <a:t>keep </a:t>
            </a:r>
            <a:r>
              <a:rPr lang="de-DE" dirty="0"/>
              <a:t>your </a:t>
            </a:r>
            <a:r>
              <a:rPr lang="de-DE" dirty="0" err="1"/>
              <a:t>little plants warm and cozy</a:t>
            </a:r>
            <a:r>
              <a:rPr lang="de-DE" dirty="0"/>
              <a:t>? </a:t>
            </a:r>
            <a:r>
              <a:rPr lang="de-DE" dirty="0" err="1"/>
              <a:t>This is where greenhouses come into play</a:t>
            </a:r>
            <a:r>
              <a:rPr lang="de-DE" dirty="0"/>
              <a:t>! </a:t>
            </a:r>
            <a:r>
              <a:rPr lang="de-DE" dirty="0" err="1"/>
              <a:t>These are specialized buildings with transparent walls and roofs</a:t>
            </a:r>
            <a:r>
              <a:rPr lang="de-DE" dirty="0"/>
              <a:t>, </a:t>
            </a:r>
            <a:r>
              <a:rPr lang="de-DE" dirty="0" err="1"/>
              <a:t>usually made of glass</a:t>
            </a:r>
            <a:r>
              <a:rPr lang="de-DE" dirty="0"/>
              <a:t>. </a:t>
            </a:r>
            <a:r>
              <a:rPr lang="de-DE" dirty="0" err="1"/>
              <a:t>Sunlight gets inside</a:t>
            </a:r>
            <a:r>
              <a:rPr lang="de-DE" dirty="0"/>
              <a:t>, </a:t>
            </a:r>
            <a:r>
              <a:rPr lang="de-DE" dirty="0" err="1"/>
              <a:t>warming the air and soil inside</a:t>
            </a:r>
            <a:r>
              <a:rPr lang="de-DE" dirty="0"/>
              <a:t>. </a:t>
            </a:r>
            <a:r>
              <a:rPr lang="de-DE" dirty="0" err="1"/>
              <a:t>At night</a:t>
            </a:r>
            <a:r>
              <a:rPr lang="de-DE" dirty="0"/>
              <a:t>, </a:t>
            </a:r>
            <a:r>
              <a:rPr lang="de-DE" dirty="0" err="1"/>
              <a:t>even if it's cold outside</a:t>
            </a:r>
            <a:r>
              <a:rPr lang="de-DE" dirty="0"/>
              <a:t>, the </a:t>
            </a:r>
            <a:r>
              <a:rPr lang="de-DE" dirty="0" err="1"/>
              <a:t>heat is trapped inside the greenhouse</a:t>
            </a:r>
            <a:r>
              <a:rPr lang="de-DE" dirty="0"/>
              <a:t>, </a:t>
            </a:r>
            <a:r>
              <a:rPr lang="de-DE" dirty="0" err="1"/>
              <a:t>keeping </a:t>
            </a:r>
            <a:r>
              <a:rPr lang="de-DE" dirty="0"/>
              <a:t>your </a:t>
            </a:r>
            <a:r>
              <a:rPr lang="de-DE" dirty="0" err="1"/>
              <a:t>plants warm</a:t>
            </a:r>
            <a:r>
              <a:rPr lang="de-DE" dirty="0"/>
              <a:t>. </a:t>
            </a:r>
            <a:r>
              <a:rPr lang="de-DE" dirty="0" err="1"/>
              <a:t>🡪 Earth's atmosphere acts like a giant greenhouse</a:t>
            </a:r>
            <a:r>
              <a:rPr lang="de-DE" dirty="0"/>
              <a:t>!"</a:t>
            </a:r>
            <a:endParaRPr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de-DE" dirty="0" err="1"/>
              <a:t>Then show the </a:t>
            </a:r>
            <a:r>
              <a:rPr lang="de-DE" dirty="0"/>
              <a:t>video </a:t>
            </a:r>
            <a:endParaRPr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explain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again</a:t>
            </a:r>
            <a:r>
              <a:rPr lang="de-DE" dirty="0"/>
              <a:t> in 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words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explain </a:t>
            </a:r>
            <a:r>
              <a:rPr lang="de-DE" dirty="0" err="1"/>
              <a:t>it</a:t>
            </a:r>
            <a:r>
              <a:rPr lang="de-DE" dirty="0"/>
              <a:t> </a:t>
            </a:r>
            <a:endParaRPr dirty="0"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57" name="Google Shape;15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explain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again</a:t>
            </a:r>
            <a:r>
              <a:rPr lang="de-DE" dirty="0"/>
              <a:t> in 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words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explain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endParaRPr dirty="0"/>
          </a:p>
        </p:txBody>
      </p:sp>
      <p:sp>
        <p:nvSpPr>
          <p:cNvPr id="164" name="Google Shape;16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i="1" dirty="0"/>
              <a:t>Find </a:t>
            </a:r>
            <a:r>
              <a:rPr lang="de-DE" i="1" dirty="0" err="1"/>
              <a:t>the right picture to the </a:t>
            </a:r>
            <a:r>
              <a:rPr lang="de-DE" i="1" dirty="0"/>
              <a:t>drivers </a:t>
            </a: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 i="1" dirty="0"/>
              <a:t>1) </a:t>
            </a:r>
            <a:r>
              <a:rPr lang="de-DE" i="1" dirty="0" err="1"/>
              <a:t>Deforestation</a:t>
            </a:r>
            <a:r>
              <a:rPr lang="de-DE" i="1" dirty="0"/>
              <a:t> </a:t>
            </a:r>
            <a:r>
              <a:rPr lang="de-DE" i="1" dirty="0">
                <a:sym typeface="Wingdings" panose="05000000000000000000" pitchFamily="2" charset="2"/>
              </a:rPr>
              <a:t></a:t>
            </a:r>
            <a:r>
              <a:rPr lang="de-DE" i="1" dirty="0"/>
              <a:t> e.g. </a:t>
            </a:r>
            <a:r>
              <a:rPr lang="de-DE" i="1" dirty="0" err="1"/>
              <a:t>timber</a:t>
            </a:r>
            <a:r>
              <a:rPr lang="de-DE" i="1" dirty="0"/>
              <a:t> </a:t>
            </a:r>
            <a:r>
              <a:rPr lang="de-DE" i="1" dirty="0" err="1"/>
              <a:t>prodcution</a:t>
            </a: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 i="1" dirty="0"/>
              <a:t>2) </a:t>
            </a:r>
            <a:r>
              <a:rPr lang="de-DE" i="1" dirty="0" err="1"/>
              <a:t>Agriculture</a:t>
            </a:r>
            <a:r>
              <a:rPr lang="de-DE" i="1" dirty="0"/>
              <a:t> </a:t>
            </a:r>
            <a:r>
              <a:rPr lang="de-DE" i="1" dirty="0">
                <a:sym typeface="Wingdings" panose="05000000000000000000" pitchFamily="2" charset="2"/>
              </a:rPr>
              <a:t> </a:t>
            </a:r>
            <a:r>
              <a:rPr lang="de-DE" i="1" dirty="0" err="1"/>
              <a:t>methane</a:t>
            </a:r>
            <a:r>
              <a:rPr lang="de-DE" i="1" dirty="0"/>
              <a:t> </a:t>
            </a:r>
            <a:r>
              <a:rPr lang="de-DE" i="1" dirty="0" err="1"/>
              <a:t>emissions</a:t>
            </a:r>
            <a:r>
              <a:rPr lang="de-DE" i="1" dirty="0"/>
              <a:t> </a:t>
            </a:r>
            <a:r>
              <a:rPr lang="de-DE" i="1" dirty="0" err="1"/>
              <a:t>from</a:t>
            </a:r>
            <a:r>
              <a:rPr lang="de-DE" i="1" dirty="0"/>
              <a:t> </a:t>
            </a:r>
            <a:r>
              <a:rPr lang="de-DE" i="1" dirty="0" err="1"/>
              <a:t>water</a:t>
            </a:r>
            <a:r>
              <a:rPr lang="de-DE" i="1" dirty="0"/>
              <a:t> </a:t>
            </a:r>
            <a:r>
              <a:rPr lang="de-DE" i="1" dirty="0" err="1"/>
              <a:t>use</a:t>
            </a:r>
            <a:r>
              <a:rPr lang="de-DE" i="1" dirty="0"/>
              <a:t>, </a:t>
            </a:r>
            <a:r>
              <a:rPr lang="de-DE" i="1" dirty="0" err="1"/>
              <a:t>excess</a:t>
            </a:r>
            <a:r>
              <a:rPr lang="de-DE" i="1" dirty="0"/>
              <a:t> </a:t>
            </a:r>
            <a:r>
              <a:rPr lang="de-DE" i="1" dirty="0" err="1"/>
              <a:t>fertilizer</a:t>
            </a:r>
            <a:r>
              <a:rPr lang="de-DE" i="1" dirty="0"/>
              <a:t>, and livestock </a:t>
            </a:r>
            <a:r>
              <a:rPr lang="de-DE" i="1" dirty="0" err="1"/>
              <a:t>emissions</a:t>
            </a:r>
            <a:endParaRPr lang="de-DE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 i="1" dirty="0"/>
              <a:t>3) Transportation </a:t>
            </a:r>
            <a:r>
              <a:rPr lang="de-DE" i="1" dirty="0">
                <a:sym typeface="Wingdings" panose="05000000000000000000" pitchFamily="2" charset="2"/>
              </a:rPr>
              <a:t></a:t>
            </a:r>
            <a:r>
              <a:rPr lang="de-DE" i="1" dirty="0"/>
              <a:t> </a:t>
            </a:r>
            <a:r>
              <a:rPr lang="de-DE" i="1" dirty="0" err="1"/>
              <a:t>air</a:t>
            </a:r>
            <a:r>
              <a:rPr lang="de-DE" i="1" dirty="0"/>
              <a:t> </a:t>
            </a:r>
            <a:r>
              <a:rPr lang="de-DE" i="1" dirty="0" err="1"/>
              <a:t>pollution</a:t>
            </a:r>
            <a:r>
              <a:rPr lang="de-DE" i="1" dirty="0"/>
              <a:t> </a:t>
            </a:r>
            <a:r>
              <a:rPr lang="de-DE" i="1" dirty="0" err="1"/>
              <a:t>from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use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diesel-</a:t>
            </a:r>
            <a:r>
              <a:rPr lang="de-DE" i="1" dirty="0" err="1"/>
              <a:t>fueled</a:t>
            </a:r>
            <a:r>
              <a:rPr lang="de-DE" i="1" dirty="0"/>
              <a:t> </a:t>
            </a:r>
            <a:r>
              <a:rPr lang="de-DE" i="1" dirty="0" err="1"/>
              <a:t>transport</a:t>
            </a:r>
            <a:r>
              <a:rPr lang="de-DE" i="1" dirty="0"/>
              <a:t> such </a:t>
            </a:r>
            <a:r>
              <a:rPr lang="de-DE" i="1" dirty="0" err="1"/>
              <a:t>as</a:t>
            </a:r>
            <a:r>
              <a:rPr lang="de-DE" i="1" dirty="0"/>
              <a:t> cars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f764fcddb2_4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2f764fcddb2_4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i="1" dirty="0"/>
              <a:t>Find </a:t>
            </a:r>
            <a:r>
              <a:rPr lang="de-DE" i="1" dirty="0" err="1"/>
              <a:t>the right picture to the </a:t>
            </a:r>
            <a:r>
              <a:rPr lang="de-DE" i="1" dirty="0"/>
              <a:t>drivers </a:t>
            </a: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 i="1" dirty="0"/>
              <a:t>1) </a:t>
            </a:r>
            <a:r>
              <a:rPr lang="de-DE" i="1" dirty="0" err="1"/>
              <a:t>Producing</a:t>
            </a:r>
            <a:r>
              <a:rPr lang="de-DE" i="1" dirty="0"/>
              <a:t> </a:t>
            </a:r>
            <a:r>
              <a:rPr lang="de-DE" i="1" dirty="0" err="1"/>
              <a:t>energy</a:t>
            </a:r>
            <a:r>
              <a:rPr lang="de-DE" i="1" dirty="0"/>
              <a:t> </a:t>
            </a:r>
            <a:r>
              <a:rPr lang="de-DE" i="1" dirty="0">
                <a:sym typeface="Wingdings" panose="05000000000000000000" pitchFamily="2" charset="2"/>
              </a:rPr>
              <a:t></a:t>
            </a:r>
            <a:r>
              <a:rPr lang="de-DE" i="1" dirty="0"/>
              <a:t> e.g. </a:t>
            </a:r>
            <a:r>
              <a:rPr lang="de-DE" i="1" dirty="0" err="1"/>
              <a:t>electricity</a:t>
            </a: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 i="1" dirty="0"/>
              <a:t>2) Industrial </a:t>
            </a:r>
            <a:r>
              <a:rPr lang="de-DE" i="1" dirty="0" err="1"/>
              <a:t>processes</a:t>
            </a:r>
            <a:r>
              <a:rPr lang="de-DE" i="1" dirty="0"/>
              <a:t> </a:t>
            </a:r>
            <a:r>
              <a:rPr lang="de-DE" i="1" dirty="0">
                <a:sym typeface="Wingdings" panose="05000000000000000000" pitchFamily="2" charset="2"/>
              </a:rPr>
              <a:t></a:t>
            </a:r>
            <a:r>
              <a:rPr lang="de-DE" i="1" dirty="0"/>
              <a:t> e.g. </a:t>
            </a:r>
            <a:r>
              <a:rPr lang="de-DE" i="1" dirty="0" err="1"/>
              <a:t>manufacturing use a lot of energy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 i="1" dirty="0"/>
              <a:t>3) Over-</a:t>
            </a:r>
            <a:r>
              <a:rPr lang="de-DE" i="1" dirty="0" err="1"/>
              <a:t>consumption</a:t>
            </a:r>
            <a:r>
              <a:rPr lang="de-DE" i="1" dirty="0"/>
              <a:t> </a:t>
            </a:r>
            <a:r>
              <a:rPr lang="de-DE" i="1" dirty="0">
                <a:sym typeface="Wingdings" panose="05000000000000000000" pitchFamily="2" charset="2"/>
              </a:rPr>
              <a:t></a:t>
            </a:r>
            <a:r>
              <a:rPr lang="de-DE" i="1" dirty="0"/>
              <a:t> e.g. </a:t>
            </a:r>
            <a:r>
              <a:rPr lang="de-DE" i="1" dirty="0" err="1"/>
              <a:t>throwing away food and clothes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197" name="Google Shape;197;g2f764fcddb2_4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f77ef5144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f77ef5144a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2f77ef5144a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 sz="1100" i="1" dirty="0">
                <a:latin typeface="Arial"/>
                <a:ea typeface="Arial"/>
                <a:cs typeface="Arial"/>
                <a:sym typeface="Arial"/>
              </a:rPr>
              <a:t>(Possible </a:t>
            </a:r>
            <a:r>
              <a:rPr lang="de-DE" sz="1100" i="1" dirty="0" err="1">
                <a:latin typeface="Arial"/>
                <a:ea typeface="Arial"/>
                <a:cs typeface="Arial"/>
                <a:sym typeface="Arial"/>
              </a:rPr>
              <a:t>intro</a:t>
            </a:r>
            <a:r>
              <a:rPr lang="de-DE" sz="1100" i="1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-DE" i="1" dirty="0"/>
              <a:t>GHG </a:t>
            </a:r>
            <a:r>
              <a:rPr lang="de-DE" i="1" dirty="0" err="1"/>
              <a:t>emissions</a:t>
            </a:r>
            <a:r>
              <a:rPr lang="de-DE" i="1" dirty="0"/>
              <a:t> </a:t>
            </a:r>
            <a:r>
              <a:rPr lang="de-DE" i="1" dirty="0" err="1"/>
              <a:t>are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main</a:t>
            </a:r>
            <a:r>
              <a:rPr lang="de-DE" i="1" dirty="0"/>
              <a:t> </a:t>
            </a:r>
            <a:r>
              <a:rPr lang="de-DE" i="1" dirty="0" err="1"/>
              <a:t>cause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climate</a:t>
            </a:r>
            <a:r>
              <a:rPr lang="de-DE" i="1" dirty="0"/>
              <a:t> </a:t>
            </a:r>
            <a:r>
              <a:rPr lang="de-DE" i="1" dirty="0" err="1"/>
              <a:t>change</a:t>
            </a:r>
            <a:r>
              <a:rPr lang="de-DE" i="1" dirty="0"/>
              <a:t> and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impacts</a:t>
            </a:r>
            <a:r>
              <a:rPr lang="de-DE" i="1" dirty="0"/>
              <a:t> </a:t>
            </a:r>
            <a:r>
              <a:rPr lang="de-DE" i="1" dirty="0" err="1"/>
              <a:t>are</a:t>
            </a:r>
            <a:r>
              <a:rPr lang="de-DE" i="1" dirty="0"/>
              <a:t> </a:t>
            </a:r>
            <a:r>
              <a:rPr lang="de-DE" i="1" dirty="0" err="1"/>
              <a:t>higher</a:t>
            </a:r>
            <a:r>
              <a:rPr lang="de-DE" i="1" dirty="0"/>
              <a:t> </a:t>
            </a:r>
            <a:r>
              <a:rPr lang="de-DE" i="1" dirty="0" err="1"/>
              <a:t>temperatures</a:t>
            </a:r>
            <a:r>
              <a:rPr lang="de-DE" i="1" dirty="0"/>
              <a:t> </a:t>
            </a:r>
            <a:r>
              <a:rPr lang="de-DE" i="1" dirty="0" err="1"/>
              <a:t>for</a:t>
            </a:r>
            <a:r>
              <a:rPr lang="de-DE" i="1" dirty="0"/>
              <a:t> </a:t>
            </a:r>
            <a:r>
              <a:rPr lang="de-DE" i="1" dirty="0" err="1"/>
              <a:t>sure</a:t>
            </a:r>
            <a:r>
              <a:rPr lang="de-DE" i="1" dirty="0"/>
              <a:t>. Other extremes </a:t>
            </a:r>
            <a:r>
              <a:rPr lang="de-DE" i="1" dirty="0" err="1"/>
              <a:t>might </a:t>
            </a:r>
            <a:r>
              <a:rPr lang="de-DE" i="1" dirty="0"/>
              <a:t>follow due to </a:t>
            </a:r>
            <a:r>
              <a:rPr lang="de-DE" i="1" dirty="0" err="1"/>
              <a:t>the higher energy or temperature </a:t>
            </a:r>
            <a:r>
              <a:rPr lang="de-DE" i="1" dirty="0"/>
              <a:t>in </a:t>
            </a:r>
            <a:r>
              <a:rPr lang="de-DE" i="1" dirty="0" err="1"/>
              <a:t>the air</a:t>
            </a:r>
            <a:r>
              <a:rPr lang="de-DE" i="1" dirty="0"/>
              <a:t>. Strong </a:t>
            </a:r>
            <a:r>
              <a:rPr lang="de-DE" i="1" dirty="0" err="1"/>
              <a:t>winds</a:t>
            </a:r>
            <a:r>
              <a:rPr lang="de-DE" i="1" dirty="0"/>
              <a:t>, </a:t>
            </a:r>
            <a:r>
              <a:rPr lang="de-DE" i="1" dirty="0" err="1"/>
              <a:t>droughts or floods</a:t>
            </a:r>
            <a:r>
              <a:rPr lang="de-DE" i="1" dirty="0"/>
              <a:t>)</a:t>
            </a:r>
            <a:endParaRPr sz="800" i="1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1. Divide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 workshop participants into three equal groups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It is easiest to assign each participant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 GHG (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carbon dioxide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CO2,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nitrous oxide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NO2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methane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CH4) and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participants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form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their groups based on the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GHG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they have been assigned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2. 	All of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 participants from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Group CH4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are asked to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find a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partner from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Group NO2. These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partners face each other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raise their arms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place their palms together forming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 "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house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".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AutoNum type="arabicPeriod" startAt="3"/>
            </a:pP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Each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participants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group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CO2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then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choose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a "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house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" and "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hide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"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underneath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it.</a:t>
            </a: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AutoNum type="arabicPeriod" startAt="3"/>
            </a:pPr>
            <a:endParaRPr lang="de-DE" sz="1100" dirty="0">
              <a:latin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AutoNum type="arabicPeriod" startAt="3"/>
            </a:pPr>
            <a:endParaRPr lang="de-DE" sz="1100" dirty="0"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de-DE" sz="1200" i="1" dirty="0">
                <a:latin typeface="Arial"/>
                <a:ea typeface="Arial"/>
                <a:cs typeface="Arial"/>
                <a:sym typeface="Arial"/>
              </a:rPr>
              <a:t>Link </a:t>
            </a:r>
            <a:r>
              <a:rPr lang="de-DE" sz="1200" i="1" dirty="0" err="1"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200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200" i="1" dirty="0" err="1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200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200" i="1" dirty="0" err="1">
                <a:latin typeface="Arial"/>
                <a:ea typeface="Arial"/>
                <a:cs typeface="Arial"/>
                <a:sym typeface="Arial"/>
              </a:rPr>
              <a:t>picture</a:t>
            </a:r>
            <a:r>
              <a:rPr lang="de-DE" sz="1200" i="1" dirty="0">
                <a:latin typeface="Arial"/>
                <a:ea typeface="Arial"/>
                <a:cs typeface="Arial"/>
                <a:sym typeface="Arial"/>
              </a:rPr>
              <a:t>: https://www.google.com/search?q=greenhouse+gases+video&amp;sca_esv=93bef3ff74676049&amp;rlz=1C1ONGR_deDE965DE965&amp;ei=2XK0Z5PHBciMxc8P6rm9qQo&amp;ved=0ahUKEwjTl8Trks2LAxVIRvEDHepcL6UQ4dUDCBE&amp;uact=5&amp;oq=greenhouse+gases+video&amp;gs_lp=Egxnd3Mtd2l6LXNlcnAiFmdyZWVuaG91c2UgZ2FzZXMgdmlkZW8yBRAAGIAEMgUQABiABDIGEAAYFhgeMgYQABgWGB4yBhAAGBYYHjIGEAAYFhgeMgsQABiABBiGAxiKBTILEAAYgAQYhgMYigUyCxAAGIAEGIYDGIoFMgsQABiABBiGAxiKBUjkO1CdDlidOnACeACQAQCYAWegAc8GqgEEMTAuMbgBA8gBAPgBAZgCDKACvAbCAgoQABiwAxjWBBhHwgIKEAAYgAQYQxiKBcICCxAAGIAEGJECGIoFwgIFEC4YgATCAgcQABiABBgKmAMAiAYBkAYIkgcEMTEuMaAHsUk&amp;sclient=gws-wiz-serp#fpstate=ive&amp;vld=cid:f5ad9812,vid:SN5-DnOHQmE,st:0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f764fcddb2_4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If the facilitator yells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"DROUGHT!!!"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 participants hiding under the houses must leave their house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and find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another house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. (People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are changing houses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houses stay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).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5. 	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If the facilitator yells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"STRONG WIND!!!"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 participants forming the house have to change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search for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new person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They make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new house with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new partner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provide the new house for the participant who wants to hide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. (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Houses are changing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people are staying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).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6. 	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If the facilitator yells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"FLOOD!!!"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everybody moves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Participants must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find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another partner who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was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hiding under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house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create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house with them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. At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same time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 participants who were forming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house need to scramble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and find a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new house to hide underneath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→ Note: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Those who were forming houses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 previous round are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not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allowed to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form a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house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 next round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They must try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and find a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new house to hide under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Similarly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participants who were hiding under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house cannot hide under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house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 following round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7. 	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Ending the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game: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You can say now we have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new decade of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FLOODS.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No more droughts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winds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. But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hiding participants have to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form a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new house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they can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not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hide again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 next round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. So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they are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out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of the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game.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Remaining participants can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form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new houses over people who need to hide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. At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end,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only one house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one participant is left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. 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 sz="11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Reflexion </a:t>
            </a:r>
            <a:r>
              <a:rPr lang="de-DE" sz="1100" b="1" u="sng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of the </a:t>
            </a:r>
            <a:r>
              <a:rPr lang="de-DE" sz="11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game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: Ask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participants if they have ever experienced floods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, strong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winds or droughts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their homesteads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farms or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at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school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.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When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was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it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?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How seriously were they affected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?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how did you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manage (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cope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with this situation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?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did they develop strategies on how to react next 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time,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meaning how to adapt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?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References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figures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: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Figure 1: https://www.istockphoto.com/de/grafiken/d%C3%BCrre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Figure 2: https://de.vecteezy.com/vektorkunst/299139-schwerer-sturm-in-der-stadt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Figure 3: https://de.123rf.com/clipart-vektorgrafiken/hochwasser-symbol.html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g2f764fcddb2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f764fcddb2_4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8.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Ending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game: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Get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together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again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in a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group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house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residents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three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people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Now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sea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level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rise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everyone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has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look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new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partners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again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in '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flood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'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addition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: The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roles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changed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, i.e.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houses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become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residents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residents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become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houses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.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This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means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you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have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be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quick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get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together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no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longer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enough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places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everyone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due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role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change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--&gt;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Those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who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have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not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found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house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have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drop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out.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 sz="11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Reflexion </a:t>
            </a:r>
            <a:r>
              <a:rPr lang="de-DE" sz="1100" b="1" u="sng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1" u="sng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game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: Ask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participants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if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they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have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ever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experienced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floods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, strong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winds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droughts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their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homesteads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farms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at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school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.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When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was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it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?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seriously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were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they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affected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?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did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you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manage (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cope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this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situation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?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</a:pP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did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they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develop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strategies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react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next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time,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meaning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adapt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?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References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figure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: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Sea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level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rise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-DE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https://www.istockphoto.com/de/grafiken/sea-level-rise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g2f764fcddb2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de-DE"/>
              <a:t>Put the name on the sticker/card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de-DE"/>
              <a:t>Play the ice breaking game</a:t>
            </a:r>
            <a:endParaRPr/>
          </a:p>
        </p:txBody>
      </p:sp>
      <p:sp>
        <p:nvSpPr>
          <p:cNvPr id="93" name="Google Shape;9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f77ef5144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2f77ef5144a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Invite students to look at the picture and answer in turn</a:t>
            </a:r>
            <a:r>
              <a:rPr lang="de-DE" dirty="0"/>
              <a:t>, </a:t>
            </a:r>
            <a:r>
              <a:rPr lang="de-DE" dirty="0" err="1"/>
              <a:t>what is the impact of climate change on the world.</a:t>
            </a:r>
            <a:endParaRPr dirty="0"/>
          </a:p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de-DE" dirty="0" err="1"/>
              <a:t>World temperature rising</a:t>
            </a:r>
            <a:endParaRPr dirty="0"/>
          </a:p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de-DE" dirty="0"/>
              <a:t>More </a:t>
            </a:r>
            <a:r>
              <a:rPr lang="de-DE" dirty="0" err="1"/>
              <a:t>severe</a:t>
            </a:r>
            <a:r>
              <a:rPr lang="de-DE" dirty="0"/>
              <a:t> </a:t>
            </a:r>
            <a:r>
              <a:rPr lang="de-DE" dirty="0" err="1"/>
              <a:t>storms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frequent and </a:t>
            </a:r>
            <a:r>
              <a:rPr lang="de-DE" dirty="0" err="1"/>
              <a:t>intense</a:t>
            </a:r>
            <a:endParaRPr dirty="0"/>
          </a:p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drought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scarcity</a:t>
            </a:r>
            <a:endParaRPr dirty="0"/>
          </a:p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de-DE" dirty="0" err="1"/>
              <a:t>Warming</a:t>
            </a:r>
            <a:r>
              <a:rPr lang="de-DE" dirty="0"/>
              <a:t> and </a:t>
            </a:r>
            <a:r>
              <a:rPr lang="de-DE" dirty="0" err="1"/>
              <a:t>rising</a:t>
            </a:r>
            <a:r>
              <a:rPr lang="de-DE" dirty="0"/>
              <a:t> </a:t>
            </a:r>
            <a:r>
              <a:rPr lang="de-DE" dirty="0" err="1"/>
              <a:t>oceans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rise</a:t>
            </a:r>
            <a:r>
              <a:rPr lang="de-DE" dirty="0"/>
              <a:t> + </a:t>
            </a:r>
            <a:r>
              <a:rPr lang="de-DE" dirty="0" err="1"/>
              <a:t>ocean</a:t>
            </a:r>
            <a:r>
              <a:rPr lang="de-DE" dirty="0"/>
              <a:t> </a:t>
            </a:r>
            <a:r>
              <a:rPr lang="de-DE" dirty="0" err="1"/>
              <a:t>acidification</a:t>
            </a:r>
            <a:endParaRPr dirty="0"/>
          </a:p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de-DE" dirty="0"/>
              <a:t>Loss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on </a:t>
            </a:r>
            <a:r>
              <a:rPr lang="de-DE" dirty="0" err="1"/>
              <a:t>land</a:t>
            </a:r>
            <a:r>
              <a:rPr lang="de-DE" dirty="0"/>
              <a:t> and water </a:t>
            </a:r>
            <a:endParaRPr dirty="0"/>
          </a:p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de-DE" dirty="0"/>
              <a:t>Food </a:t>
            </a:r>
            <a:r>
              <a:rPr lang="de-DE" dirty="0" err="1"/>
              <a:t>shortages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</a:t>
            </a:r>
            <a:r>
              <a:rPr lang="de-DE" dirty="0" err="1"/>
              <a:t>starvation</a:t>
            </a:r>
            <a:r>
              <a:rPr lang="de-DE" dirty="0"/>
              <a:t> and insufficient </a:t>
            </a:r>
            <a:r>
              <a:rPr lang="de-DE" dirty="0" err="1"/>
              <a:t>nutrition</a:t>
            </a:r>
            <a:r>
              <a:rPr lang="de-DE" dirty="0"/>
              <a:t> </a:t>
            </a:r>
            <a:endParaRPr dirty="0"/>
          </a:p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de-DE" dirty="0"/>
              <a:t>More </a:t>
            </a:r>
            <a:r>
              <a:rPr lang="de-DE" dirty="0" err="1"/>
              <a:t>health</a:t>
            </a:r>
            <a:r>
              <a:rPr lang="de-DE" dirty="0"/>
              <a:t> </a:t>
            </a:r>
            <a:r>
              <a:rPr lang="de-DE" dirty="0" err="1"/>
              <a:t>risks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e.g. </a:t>
            </a:r>
            <a:r>
              <a:rPr lang="de-DE" dirty="0" err="1"/>
              <a:t>due to air pollution</a:t>
            </a:r>
            <a:r>
              <a:rPr lang="de-DE" dirty="0"/>
              <a:t>, </a:t>
            </a:r>
            <a:r>
              <a:rPr lang="de-DE" dirty="0" err="1"/>
              <a:t>disease</a:t>
            </a:r>
            <a:r>
              <a:rPr lang="de-DE" dirty="0"/>
              <a:t>, </a:t>
            </a:r>
            <a:r>
              <a:rPr lang="de-DE" dirty="0" err="1"/>
              <a:t>extreme weather events</a:t>
            </a:r>
            <a:r>
              <a:rPr lang="de-DE" dirty="0"/>
              <a:t>, </a:t>
            </a:r>
            <a:r>
              <a:rPr lang="de-DE" dirty="0" err="1"/>
              <a:t>famine, etc</a:t>
            </a:r>
            <a:r>
              <a:rPr lang="de-DE" dirty="0"/>
              <a:t>. </a:t>
            </a:r>
            <a:endParaRPr dirty="0"/>
          </a:p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de-DE" dirty="0" err="1"/>
              <a:t>Poverty</a:t>
            </a:r>
            <a:r>
              <a:rPr lang="de-DE" dirty="0"/>
              <a:t> and </a:t>
            </a:r>
            <a:r>
              <a:rPr lang="de-DE" dirty="0" err="1"/>
              <a:t>displacement</a:t>
            </a:r>
            <a:endParaRPr lang="de-D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de-D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DE" dirty="0"/>
              <a:t>References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pictures</a:t>
            </a:r>
            <a:r>
              <a:rPr lang="de-DE" dirty="0"/>
              <a:t>: </a:t>
            </a:r>
            <a:endParaRPr lang="de-DE" u="sng" dirty="0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u="sng" dirty="0">
                <a:solidFill>
                  <a:schemeClr val="hlink"/>
                </a:solidFill>
                <a:hlinkClick r:id="rId3"/>
              </a:rPr>
              <a:t>https://www.un.org/sustainabledevelopment/wp-content/uploads/2022/07/Goal-13-infographic.pdf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u="sng" dirty="0">
                <a:solidFill>
                  <a:schemeClr val="hlink"/>
                </a:solidFill>
                <a:hlinkClick r:id="rId4"/>
              </a:rPr>
              <a:t>https://anisamamazam.com/dampak-perubahan-iklim-bagi-alam-dan-manusia/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2" name="Google Shape;252;g2f77ef5144a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https://youtu.be/a_qVQR-YDuY</a:t>
            </a:r>
            <a:endParaRPr dirty="0"/>
          </a:p>
        </p:txBody>
      </p:sp>
      <p:sp>
        <p:nvSpPr>
          <p:cNvPr id="277" name="Google Shape;27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297" name="Google Shape;2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4" name="Google Shape;3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Topic "Different areas where you can take action" 🡪 ask them to give concrete examples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/>
              <a:t> You don't need any materials for this group work 🡪 very convenient </a:t>
            </a:r>
            <a:endParaRPr/>
          </a:p>
        </p:txBody>
      </p:sp>
      <p:sp>
        <p:nvSpPr>
          <p:cNvPr id="321" name="Google Shape;321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Possible </a:t>
            </a:r>
            <a:r>
              <a:rPr lang="de-DE" dirty="0" err="1"/>
              <a:t>answers</a:t>
            </a:r>
            <a:r>
              <a:rPr lang="de-DE" dirty="0"/>
              <a:t>: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de-DE" dirty="0"/>
              <a:t>Be an Environmental Champion in Daily Life:- </a:t>
            </a:r>
            <a:r>
              <a:rPr lang="de-DE" dirty="0" err="1"/>
              <a:t>Reduce</a:t>
            </a:r>
            <a:r>
              <a:rPr lang="de-DE" dirty="0"/>
              <a:t> </a:t>
            </a:r>
            <a:r>
              <a:rPr lang="de-DE" dirty="0" err="1"/>
              <a:t>waste</a:t>
            </a:r>
            <a:r>
              <a:rPr lang="de-DE" dirty="0"/>
              <a:t>: </a:t>
            </a:r>
            <a:r>
              <a:rPr lang="de-DE" dirty="0" err="1"/>
              <a:t>Reject</a:t>
            </a:r>
            <a:r>
              <a:rPr lang="de-DE" dirty="0"/>
              <a:t> single-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plastics</a:t>
            </a:r>
            <a:r>
              <a:rPr lang="de-DE" dirty="0"/>
              <a:t>, recycle </a:t>
            </a:r>
            <a:r>
              <a:rPr lang="de-DE" dirty="0" err="1"/>
              <a:t>diligently</a:t>
            </a:r>
            <a:r>
              <a:rPr lang="de-DE" dirty="0"/>
              <a:t>, and </a:t>
            </a:r>
            <a:r>
              <a:rPr lang="de-DE" dirty="0" err="1"/>
              <a:t>compost</a:t>
            </a:r>
            <a:r>
              <a:rPr lang="de-DE" dirty="0"/>
              <a:t> </a:t>
            </a:r>
            <a:r>
              <a:rPr lang="de-DE" dirty="0" err="1"/>
              <a:t>food</a:t>
            </a:r>
            <a:r>
              <a:rPr lang="de-DE" dirty="0"/>
              <a:t> </a:t>
            </a:r>
            <a:r>
              <a:rPr lang="de-DE" dirty="0" err="1"/>
              <a:t>scraps</a:t>
            </a:r>
            <a:r>
              <a:rPr lang="de-DE" dirty="0"/>
              <a:t>. Every </a:t>
            </a:r>
            <a:r>
              <a:rPr lang="de-DE" dirty="0" err="1"/>
              <a:t>little</a:t>
            </a:r>
            <a:r>
              <a:rPr lang="de-DE" dirty="0"/>
              <a:t> </a:t>
            </a:r>
            <a:r>
              <a:rPr lang="de-DE" dirty="0" err="1"/>
              <a:t>bit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waste</a:t>
            </a:r>
            <a:r>
              <a:rPr lang="de-DE" dirty="0"/>
              <a:t> </a:t>
            </a:r>
            <a:r>
              <a:rPr lang="de-DE" dirty="0" err="1"/>
              <a:t>diverted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landfills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a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!- Save </a:t>
            </a:r>
            <a:r>
              <a:rPr lang="de-DE" dirty="0" err="1"/>
              <a:t>energy</a:t>
            </a:r>
            <a:r>
              <a:rPr lang="de-DE" dirty="0"/>
              <a:t>: Turn off </a:t>
            </a:r>
            <a:r>
              <a:rPr lang="de-DE" dirty="0" err="1"/>
              <a:t>lights</a:t>
            </a:r>
            <a:r>
              <a:rPr lang="de-DE" dirty="0"/>
              <a:t> and </a:t>
            </a:r>
            <a:r>
              <a:rPr lang="de-DE" dirty="0" err="1"/>
              <a:t>appliances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not in </a:t>
            </a:r>
            <a:r>
              <a:rPr lang="de-DE" dirty="0" err="1"/>
              <a:t>use</a:t>
            </a:r>
            <a:r>
              <a:rPr lang="de-DE" dirty="0"/>
              <a:t>,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shorter</a:t>
            </a:r>
            <a:r>
              <a:rPr lang="de-DE" dirty="0"/>
              <a:t> </a:t>
            </a:r>
            <a:r>
              <a:rPr lang="de-DE" dirty="0" err="1"/>
              <a:t>showers</a:t>
            </a:r>
            <a:r>
              <a:rPr lang="de-DE" dirty="0"/>
              <a:t>, and </a:t>
            </a:r>
            <a:r>
              <a:rPr lang="de-DE" dirty="0" err="1"/>
              <a:t>encourage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do </a:t>
            </a:r>
            <a:r>
              <a:rPr lang="de-DE" dirty="0" err="1"/>
              <a:t>the</a:t>
            </a:r>
            <a:r>
              <a:rPr lang="de-DE" dirty="0"/>
              <a:t> same. Every </a:t>
            </a:r>
            <a:r>
              <a:rPr lang="de-DE" dirty="0" err="1"/>
              <a:t>watt</a:t>
            </a:r>
            <a:r>
              <a:rPr lang="de-DE" dirty="0"/>
              <a:t> </a:t>
            </a:r>
            <a:r>
              <a:rPr lang="de-DE" dirty="0" err="1"/>
              <a:t>saved</a:t>
            </a:r>
            <a:r>
              <a:rPr lang="de-DE" dirty="0"/>
              <a:t> </a:t>
            </a:r>
            <a:r>
              <a:rPr lang="de-DE" dirty="0" err="1"/>
              <a:t>adds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! - </a:t>
            </a: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eco-friendly</a:t>
            </a:r>
            <a:r>
              <a:rPr lang="de-DE" dirty="0"/>
              <a:t> </a:t>
            </a:r>
            <a:r>
              <a:rPr lang="de-DE" dirty="0" err="1"/>
              <a:t>choices</a:t>
            </a:r>
            <a:r>
              <a:rPr lang="de-DE" dirty="0"/>
              <a:t>: </a:t>
            </a:r>
            <a:r>
              <a:rPr lang="de-DE" dirty="0" err="1"/>
              <a:t>Opt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reusable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bottles</a:t>
            </a:r>
            <a:r>
              <a:rPr lang="de-DE" dirty="0"/>
              <a:t>, carry </a:t>
            </a:r>
            <a:r>
              <a:rPr lang="de-DE" dirty="0" err="1"/>
              <a:t>bags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shopping</a:t>
            </a:r>
            <a:r>
              <a:rPr lang="de-DE" dirty="0"/>
              <a:t>, and </a:t>
            </a:r>
            <a:r>
              <a:rPr lang="de-DE" dirty="0" err="1"/>
              <a:t>choose</a:t>
            </a:r>
            <a:r>
              <a:rPr lang="de-DE" dirty="0"/>
              <a:t> </a:t>
            </a:r>
            <a:r>
              <a:rPr lang="de-DE" dirty="0" err="1"/>
              <a:t>eco-friendly</a:t>
            </a:r>
            <a:r>
              <a:rPr lang="de-DE" dirty="0"/>
              <a:t> </a:t>
            </a:r>
            <a:r>
              <a:rPr lang="de-DE" dirty="0" err="1"/>
              <a:t>products</a:t>
            </a:r>
            <a:r>
              <a:rPr lang="de-DE" dirty="0"/>
              <a:t> </a:t>
            </a:r>
            <a:r>
              <a:rPr lang="de-DE" dirty="0" err="1"/>
              <a:t>whenever</a:t>
            </a:r>
            <a:r>
              <a:rPr lang="de-DE" dirty="0"/>
              <a:t> possible.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choices</a:t>
            </a:r>
            <a:r>
              <a:rPr lang="de-DE" dirty="0"/>
              <a:t> matter!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de-DE" dirty="0"/>
              <a:t>Spread </a:t>
            </a:r>
            <a:r>
              <a:rPr lang="de-DE" dirty="0" err="1"/>
              <a:t>the</a:t>
            </a:r>
            <a:r>
              <a:rPr lang="de-DE" dirty="0"/>
              <a:t> Word: Be a Climate Change Influencer:- Talk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friends</a:t>
            </a:r>
            <a:r>
              <a:rPr lang="de-DE" dirty="0"/>
              <a:t> and </a:t>
            </a:r>
            <a:r>
              <a:rPr lang="de-DE" dirty="0" err="1"/>
              <a:t>family</a:t>
            </a:r>
            <a:r>
              <a:rPr lang="de-DE" dirty="0"/>
              <a:t>: Share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learned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solutions</a:t>
            </a:r>
            <a:r>
              <a:rPr lang="de-DE" dirty="0"/>
              <a:t>. Inspire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action</a:t>
            </a:r>
            <a:r>
              <a:rPr lang="de-DE" dirty="0"/>
              <a:t> in </a:t>
            </a:r>
            <a:r>
              <a:rPr lang="de-DE" dirty="0" err="1"/>
              <a:t>their</a:t>
            </a:r>
            <a:r>
              <a:rPr lang="de-DE" dirty="0"/>
              <a:t> own </a:t>
            </a:r>
            <a:r>
              <a:rPr lang="de-DE" dirty="0" err="1"/>
              <a:t>lives</a:t>
            </a:r>
            <a:r>
              <a:rPr lang="de-DE" dirty="0"/>
              <a:t>. - Launch a social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campaign</a:t>
            </a:r>
            <a:r>
              <a:rPr lang="de-DE" dirty="0"/>
              <a:t>: Use </a:t>
            </a:r>
            <a:r>
              <a:rPr lang="de-DE" dirty="0" err="1"/>
              <a:t>platforms</a:t>
            </a:r>
            <a:r>
              <a:rPr lang="de-DE" dirty="0"/>
              <a:t> like Instagram and </a:t>
            </a:r>
            <a:r>
              <a:rPr lang="de-DE" dirty="0" err="1"/>
              <a:t>TikTok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spread</a:t>
            </a:r>
            <a:r>
              <a:rPr lang="de-DE" dirty="0"/>
              <a:t> </a:t>
            </a:r>
            <a:r>
              <a:rPr lang="de-DE" dirty="0" err="1"/>
              <a:t>awareness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creative</a:t>
            </a:r>
            <a:r>
              <a:rPr lang="de-DE" dirty="0"/>
              <a:t> </a:t>
            </a:r>
            <a:r>
              <a:rPr lang="de-DE" dirty="0" err="1"/>
              <a:t>posts</a:t>
            </a:r>
            <a:r>
              <a:rPr lang="de-DE" dirty="0"/>
              <a:t>, </a:t>
            </a:r>
            <a:r>
              <a:rPr lang="de-DE" dirty="0" err="1"/>
              <a:t>infographics</a:t>
            </a:r>
            <a:r>
              <a:rPr lang="de-DE" dirty="0"/>
              <a:t> and </a:t>
            </a:r>
            <a:r>
              <a:rPr lang="de-DE" dirty="0" err="1"/>
              <a:t>calls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action</a:t>
            </a:r>
            <a:r>
              <a:rPr lang="de-DE" dirty="0"/>
              <a:t>.- </a:t>
            </a:r>
            <a:r>
              <a:rPr lang="de-DE" dirty="0" err="1"/>
              <a:t>Organize</a:t>
            </a:r>
            <a:r>
              <a:rPr lang="de-DE" dirty="0"/>
              <a:t> </a:t>
            </a:r>
            <a:r>
              <a:rPr lang="de-DE" dirty="0" err="1"/>
              <a:t>educational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: Talk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club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center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host a </a:t>
            </a:r>
            <a:r>
              <a:rPr lang="de-DE" dirty="0" err="1"/>
              <a:t>presentation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workshop</a:t>
            </a:r>
            <a:r>
              <a:rPr lang="de-DE" dirty="0"/>
              <a:t> on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. Sharing </a:t>
            </a:r>
            <a:r>
              <a:rPr lang="de-DE" dirty="0" err="1"/>
              <a:t>knowledge</a:t>
            </a:r>
            <a:r>
              <a:rPr lang="de-DE" dirty="0"/>
              <a:t> </a:t>
            </a:r>
            <a:r>
              <a:rPr lang="de-DE" dirty="0" err="1"/>
              <a:t>empowers</a:t>
            </a:r>
            <a:r>
              <a:rPr lang="de-DE" dirty="0"/>
              <a:t> </a:t>
            </a:r>
            <a:r>
              <a:rPr lang="de-DE" dirty="0" err="1"/>
              <a:t>everyone</a:t>
            </a:r>
            <a:r>
              <a:rPr lang="de-DE" dirty="0"/>
              <a:t>!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School a </a:t>
            </a:r>
            <a:r>
              <a:rPr lang="de-DE" dirty="0" err="1"/>
              <a:t>Sustainability</a:t>
            </a:r>
            <a:r>
              <a:rPr lang="de-DE" dirty="0"/>
              <a:t> Champion:- </a:t>
            </a:r>
            <a:r>
              <a:rPr lang="de-DE" dirty="0" err="1"/>
              <a:t>Organize</a:t>
            </a:r>
            <a:r>
              <a:rPr lang="de-DE" dirty="0"/>
              <a:t> a clean-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event</a:t>
            </a:r>
            <a:r>
              <a:rPr lang="de-DE" dirty="0"/>
              <a:t>: Gather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classmates</a:t>
            </a:r>
            <a:r>
              <a:rPr lang="de-DE" dirty="0"/>
              <a:t> and clean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park, </a:t>
            </a:r>
            <a:r>
              <a:rPr lang="de-DE" dirty="0" err="1"/>
              <a:t>beach</a:t>
            </a:r>
            <a:r>
              <a:rPr lang="de-DE" dirty="0"/>
              <a:t>,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schoolyard</a:t>
            </a:r>
            <a:r>
              <a:rPr lang="de-DE" dirty="0"/>
              <a:t>. Every </a:t>
            </a:r>
            <a:r>
              <a:rPr lang="de-DE" dirty="0" err="1"/>
              <a:t>piece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trash</a:t>
            </a:r>
            <a:r>
              <a:rPr lang="de-DE" dirty="0"/>
              <a:t> </a:t>
            </a:r>
            <a:r>
              <a:rPr lang="de-DE" dirty="0" err="1"/>
              <a:t>removed</a:t>
            </a:r>
            <a:r>
              <a:rPr lang="de-DE" dirty="0"/>
              <a:t> </a:t>
            </a:r>
            <a:r>
              <a:rPr lang="de-DE" dirty="0" err="1"/>
              <a:t>makes</a:t>
            </a:r>
            <a:r>
              <a:rPr lang="de-DE" dirty="0"/>
              <a:t> a </a:t>
            </a:r>
            <a:r>
              <a:rPr lang="de-DE" dirty="0" err="1"/>
              <a:t>difference</a:t>
            </a:r>
            <a:r>
              <a:rPr lang="de-DE" dirty="0"/>
              <a:t>!- Support </a:t>
            </a:r>
            <a:r>
              <a:rPr lang="de-DE" dirty="0" err="1"/>
              <a:t>sustainability</a:t>
            </a:r>
            <a:r>
              <a:rPr lang="de-DE" dirty="0"/>
              <a:t> </a:t>
            </a:r>
            <a:r>
              <a:rPr lang="de-DE" dirty="0" err="1"/>
              <a:t>practices</a:t>
            </a:r>
            <a:r>
              <a:rPr lang="de-DE" dirty="0"/>
              <a:t>: Talk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administration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implementing</a:t>
            </a:r>
            <a:r>
              <a:rPr lang="de-DE" dirty="0"/>
              <a:t> </a:t>
            </a:r>
            <a:r>
              <a:rPr lang="de-DE" dirty="0" err="1"/>
              <a:t>energy-saving</a:t>
            </a:r>
            <a:r>
              <a:rPr lang="de-DE" dirty="0"/>
              <a:t> </a:t>
            </a:r>
            <a:r>
              <a:rPr lang="de-DE" dirty="0" err="1"/>
              <a:t>measures</a:t>
            </a:r>
            <a:r>
              <a:rPr lang="de-DE" dirty="0"/>
              <a:t>, </a:t>
            </a:r>
            <a:r>
              <a:rPr lang="de-DE" dirty="0" err="1"/>
              <a:t>recycling</a:t>
            </a:r>
            <a:r>
              <a:rPr lang="de-DE" dirty="0"/>
              <a:t> </a:t>
            </a:r>
            <a:r>
              <a:rPr lang="de-DE" dirty="0" err="1"/>
              <a:t>programs</a:t>
            </a:r>
            <a:r>
              <a:rPr lang="de-DE" dirty="0"/>
              <a:t>,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starting</a:t>
            </a:r>
            <a:r>
              <a:rPr lang="de-DE" dirty="0"/>
              <a:t> a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garden</a:t>
            </a:r>
            <a:r>
              <a:rPr lang="de-DE" dirty="0"/>
              <a:t>.- Form a </a:t>
            </a:r>
            <a:r>
              <a:rPr lang="de-DE" dirty="0" err="1"/>
              <a:t>student</a:t>
            </a:r>
            <a:r>
              <a:rPr lang="de-DE" dirty="0"/>
              <a:t> environmental </a:t>
            </a:r>
            <a:r>
              <a:rPr lang="de-DE" dirty="0" err="1"/>
              <a:t>club</a:t>
            </a:r>
            <a:r>
              <a:rPr lang="de-DE" dirty="0"/>
              <a:t>: This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 </a:t>
            </a:r>
            <a:r>
              <a:rPr lang="de-DE" dirty="0" err="1"/>
              <a:t>platform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discuss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, plan </a:t>
            </a:r>
            <a:r>
              <a:rPr lang="de-DE" dirty="0" err="1"/>
              <a:t>actions</a:t>
            </a:r>
            <a:r>
              <a:rPr lang="de-DE" dirty="0"/>
              <a:t>, and </a:t>
            </a:r>
            <a:r>
              <a:rPr lang="de-DE" dirty="0" err="1"/>
              <a:t>inspire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peers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join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fight</a:t>
            </a:r>
            <a:r>
              <a:rPr lang="de-DE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involved</a:t>
            </a:r>
            <a:r>
              <a:rPr lang="de-DE" dirty="0"/>
              <a:t> in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:- </a:t>
            </a:r>
            <a:r>
              <a:rPr lang="de-DE" dirty="0" err="1"/>
              <a:t>Participate</a:t>
            </a:r>
            <a:r>
              <a:rPr lang="de-DE" dirty="0"/>
              <a:t> in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: </a:t>
            </a:r>
            <a:r>
              <a:rPr lang="de-DE" dirty="0" err="1"/>
              <a:t>Attend</a:t>
            </a:r>
            <a:r>
              <a:rPr lang="de-DE" dirty="0"/>
              <a:t> </a:t>
            </a:r>
            <a:r>
              <a:rPr lang="de-DE" dirty="0" err="1"/>
              <a:t>marches</a:t>
            </a:r>
            <a:r>
              <a:rPr lang="de-DE" dirty="0"/>
              <a:t>, </a:t>
            </a:r>
            <a:r>
              <a:rPr lang="de-DE" dirty="0" err="1"/>
              <a:t>rallies</a:t>
            </a:r>
            <a:r>
              <a:rPr lang="de-DE" dirty="0"/>
              <a:t>,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planting</a:t>
            </a:r>
            <a:r>
              <a:rPr lang="de-DE" dirty="0"/>
              <a:t> initiatives </a:t>
            </a:r>
            <a:r>
              <a:rPr lang="de-DE" dirty="0" err="1"/>
              <a:t>organized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environmental </a:t>
            </a:r>
            <a:r>
              <a:rPr lang="de-DE" dirty="0" err="1"/>
              <a:t>groups</a:t>
            </a:r>
            <a:r>
              <a:rPr lang="de-DE" dirty="0"/>
              <a:t>. 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voice</a:t>
            </a:r>
            <a:r>
              <a:rPr lang="de-DE" dirty="0"/>
              <a:t> </a:t>
            </a:r>
            <a:r>
              <a:rPr lang="de-DE" dirty="0" err="1"/>
              <a:t>matters</a:t>
            </a:r>
            <a:r>
              <a:rPr lang="de-DE" dirty="0"/>
              <a:t>!- Volunteer </a:t>
            </a:r>
            <a:r>
              <a:rPr lang="de-DE" dirty="0" err="1"/>
              <a:t>with</a:t>
            </a:r>
            <a:r>
              <a:rPr lang="de-DE" dirty="0"/>
              <a:t> an environmental </a:t>
            </a:r>
            <a:r>
              <a:rPr lang="de-DE" dirty="0" err="1"/>
              <a:t>organization</a:t>
            </a:r>
            <a:r>
              <a:rPr lang="de-DE" dirty="0"/>
              <a:t>: Volunteer </a:t>
            </a:r>
            <a:r>
              <a:rPr lang="de-DE" dirty="0" err="1"/>
              <a:t>your</a:t>
            </a:r>
            <a:r>
              <a:rPr lang="de-DE" dirty="0"/>
              <a:t> time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conservation</a:t>
            </a:r>
            <a:r>
              <a:rPr lang="de-DE" dirty="0"/>
              <a:t> </a:t>
            </a:r>
            <a:r>
              <a:rPr lang="de-DE" dirty="0" err="1"/>
              <a:t>efforts</a:t>
            </a:r>
            <a:r>
              <a:rPr lang="de-DE" dirty="0"/>
              <a:t>, environmental </a:t>
            </a:r>
            <a:r>
              <a:rPr lang="de-DE" dirty="0" err="1"/>
              <a:t>cleanups</a:t>
            </a:r>
            <a:r>
              <a:rPr lang="de-DE" dirty="0"/>
              <a:t>,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educational</a:t>
            </a:r>
            <a:r>
              <a:rPr lang="de-DE" dirty="0"/>
              <a:t> </a:t>
            </a:r>
            <a:r>
              <a:rPr lang="de-DE" dirty="0" err="1"/>
              <a:t>programs</a:t>
            </a:r>
            <a:r>
              <a:rPr lang="de-DE" dirty="0"/>
              <a:t>.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actions</a:t>
            </a:r>
            <a:r>
              <a:rPr lang="de-DE" dirty="0"/>
              <a:t> </a:t>
            </a:r>
            <a:r>
              <a:rPr lang="de-DE" dirty="0" err="1"/>
              <a:t>make</a:t>
            </a:r>
            <a:r>
              <a:rPr lang="de-DE" dirty="0"/>
              <a:t> a real </a:t>
            </a:r>
            <a:r>
              <a:rPr lang="de-DE" dirty="0" err="1"/>
              <a:t>impact</a:t>
            </a:r>
            <a:r>
              <a:rPr lang="de-DE" dirty="0"/>
              <a:t>!- Lobby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representatives</a:t>
            </a:r>
            <a:r>
              <a:rPr lang="de-DE" dirty="0"/>
              <a:t>: Ask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support </a:t>
            </a:r>
            <a:r>
              <a:rPr lang="de-DE" dirty="0" err="1"/>
              <a:t>climate-friendly</a:t>
            </a:r>
            <a:r>
              <a:rPr lang="de-DE" dirty="0"/>
              <a:t> </a:t>
            </a:r>
            <a:r>
              <a:rPr lang="de-DE" dirty="0" err="1"/>
              <a:t>policies</a:t>
            </a:r>
            <a:r>
              <a:rPr lang="de-DE" dirty="0"/>
              <a:t> and hold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accountable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environmental </a:t>
            </a:r>
            <a:r>
              <a:rPr lang="de-DE" dirty="0" err="1"/>
              <a:t>protection</a:t>
            </a:r>
            <a:r>
              <a:rPr lang="de-DE" dirty="0"/>
              <a:t>.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voice</a:t>
            </a:r>
            <a:r>
              <a:rPr lang="de-DE" dirty="0"/>
              <a:t> </a:t>
            </a:r>
            <a:r>
              <a:rPr lang="de-DE" dirty="0" err="1"/>
              <a:t>deserves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heard</a:t>
            </a:r>
            <a:r>
              <a:rPr lang="de-DE" dirty="0"/>
              <a:t>!</a:t>
            </a:r>
            <a:endParaRPr dirty="0"/>
          </a:p>
        </p:txBody>
      </p:sp>
      <p:sp>
        <p:nvSpPr>
          <p:cNvPr id="328" name="Google Shape;328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f764fcddb2_4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2f764fcddb2_4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40703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AutoNum type="arabicParenR"/>
            </a:pPr>
            <a:r>
              <a:rPr lang="de-DE" sz="900" dirty="0" err="1"/>
              <a:t>Invest</a:t>
            </a:r>
            <a:r>
              <a:rPr lang="de-DE" sz="900" dirty="0"/>
              <a:t> in </a:t>
            </a:r>
            <a:r>
              <a:rPr lang="de-DE" sz="900" dirty="0" err="1"/>
              <a:t>renewable</a:t>
            </a:r>
            <a:r>
              <a:rPr lang="de-DE" sz="900" dirty="0"/>
              <a:t> </a:t>
            </a:r>
            <a:r>
              <a:rPr lang="de-DE" sz="900" dirty="0" err="1"/>
              <a:t>energy</a:t>
            </a:r>
            <a:r>
              <a:rPr lang="de-DE" sz="900" dirty="0"/>
              <a:t> </a:t>
            </a:r>
            <a:r>
              <a:rPr lang="de-DE" sz="900" dirty="0">
                <a:sym typeface="Wingdings" panose="05000000000000000000" pitchFamily="2" charset="2"/>
              </a:rPr>
              <a:t></a:t>
            </a:r>
            <a:r>
              <a:rPr lang="de-DE" sz="900" dirty="0"/>
              <a:t> </a:t>
            </a:r>
            <a:r>
              <a:rPr lang="de-DE" sz="900" dirty="0" err="1"/>
              <a:t>reduce</a:t>
            </a:r>
            <a:r>
              <a:rPr lang="de-DE" sz="900" dirty="0"/>
              <a:t> fossil </a:t>
            </a:r>
            <a:r>
              <a:rPr lang="de-DE" sz="900" dirty="0" err="1"/>
              <a:t>fuel</a:t>
            </a:r>
            <a:r>
              <a:rPr lang="de-DE" sz="900" dirty="0"/>
              <a:t> </a:t>
            </a:r>
            <a:r>
              <a:rPr lang="de-DE" sz="900" dirty="0" err="1"/>
              <a:t>extraction</a:t>
            </a:r>
            <a:endParaRPr sz="900" dirty="0"/>
          </a:p>
          <a:p>
            <a:pPr marL="514350" lvl="0" indent="-4070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AutoNum type="arabicParenR"/>
            </a:pPr>
            <a:r>
              <a:rPr lang="de-DE" sz="900" dirty="0"/>
              <a:t>Use </a:t>
            </a:r>
            <a:r>
              <a:rPr lang="de-DE" sz="900" dirty="0" err="1"/>
              <a:t>sustainable</a:t>
            </a:r>
            <a:r>
              <a:rPr lang="de-DE" sz="900" dirty="0"/>
              <a:t> </a:t>
            </a:r>
            <a:r>
              <a:rPr lang="de-DE" sz="900" dirty="0" err="1"/>
              <a:t>transportation</a:t>
            </a:r>
            <a:r>
              <a:rPr lang="de-DE" sz="900" dirty="0"/>
              <a:t> </a:t>
            </a:r>
            <a:r>
              <a:rPr lang="de-DE" sz="900" dirty="0">
                <a:sym typeface="Wingdings" panose="05000000000000000000" pitchFamily="2" charset="2"/>
              </a:rPr>
              <a:t></a:t>
            </a:r>
            <a:r>
              <a:rPr lang="de-DE" sz="900" dirty="0"/>
              <a:t> such </a:t>
            </a:r>
            <a:r>
              <a:rPr lang="de-DE" sz="900" dirty="0" err="1"/>
              <a:t>as</a:t>
            </a:r>
            <a:r>
              <a:rPr lang="de-DE" sz="900" dirty="0"/>
              <a:t> </a:t>
            </a:r>
            <a:r>
              <a:rPr lang="de-DE" sz="900" dirty="0" err="1"/>
              <a:t>electric</a:t>
            </a:r>
            <a:r>
              <a:rPr lang="de-DE" sz="900" dirty="0"/>
              <a:t> cars</a:t>
            </a:r>
            <a:endParaRPr sz="900" dirty="0"/>
          </a:p>
          <a:p>
            <a:pPr marL="514350" lvl="0" indent="-4070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AutoNum type="arabicParenR"/>
            </a:pPr>
            <a:r>
              <a:rPr lang="de-DE" sz="900" dirty="0"/>
              <a:t>Save </a:t>
            </a:r>
            <a:r>
              <a:rPr lang="de-DE" sz="900" dirty="0" err="1"/>
              <a:t>energy</a:t>
            </a:r>
            <a:r>
              <a:rPr lang="de-DE" sz="900" dirty="0"/>
              <a:t> </a:t>
            </a:r>
            <a:r>
              <a:rPr lang="de-DE" sz="900" dirty="0">
                <a:sym typeface="Wingdings" panose="05000000000000000000" pitchFamily="2" charset="2"/>
              </a:rPr>
              <a:t></a:t>
            </a:r>
            <a:r>
              <a:rPr lang="de-DE" sz="900" dirty="0"/>
              <a:t> </a:t>
            </a:r>
            <a:r>
              <a:rPr lang="de-DE" sz="900" dirty="0" err="1"/>
              <a:t>for</a:t>
            </a:r>
            <a:r>
              <a:rPr lang="de-DE" sz="900" dirty="0"/>
              <a:t> </a:t>
            </a:r>
            <a:r>
              <a:rPr lang="de-DE" sz="900" dirty="0" err="1"/>
              <a:t>example</a:t>
            </a:r>
            <a:r>
              <a:rPr lang="de-DE" sz="900" dirty="0"/>
              <a:t> in </a:t>
            </a:r>
            <a:r>
              <a:rPr lang="de-DE" sz="900" dirty="0" err="1"/>
              <a:t>houses</a:t>
            </a:r>
            <a:r>
              <a:rPr lang="de-DE" sz="900" dirty="0"/>
              <a:t> </a:t>
            </a:r>
            <a:r>
              <a:rPr lang="de-DE" sz="900" dirty="0" err="1"/>
              <a:t>by</a:t>
            </a:r>
            <a:r>
              <a:rPr lang="de-DE" sz="900" dirty="0"/>
              <a:t> </a:t>
            </a:r>
            <a:r>
              <a:rPr lang="de-DE" sz="900" dirty="0" err="1"/>
              <a:t>insulating</a:t>
            </a:r>
            <a:r>
              <a:rPr lang="de-DE" sz="900" dirty="0"/>
              <a:t> </a:t>
            </a:r>
            <a:r>
              <a:rPr lang="de-DE" sz="900" dirty="0" err="1"/>
              <a:t>walls</a:t>
            </a:r>
            <a:r>
              <a:rPr lang="de-DE" sz="900" dirty="0"/>
              <a:t> and </a:t>
            </a:r>
            <a:r>
              <a:rPr lang="de-DE" sz="900" dirty="0" err="1"/>
              <a:t>roofs</a:t>
            </a:r>
            <a:endParaRPr sz="900" dirty="0"/>
          </a:p>
          <a:p>
            <a:pPr marL="514350" lvl="0" indent="-4070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AutoNum type="arabicParenR"/>
            </a:pPr>
            <a:r>
              <a:rPr lang="de-DE" sz="900" dirty="0" err="1"/>
              <a:t>Improve</a:t>
            </a:r>
            <a:r>
              <a:rPr lang="de-DE" sz="900" dirty="0"/>
              <a:t> </a:t>
            </a:r>
            <a:r>
              <a:rPr lang="de-DE" sz="900" dirty="0" err="1"/>
              <a:t>agricultural</a:t>
            </a:r>
            <a:r>
              <a:rPr lang="de-DE" sz="900" dirty="0"/>
              <a:t> </a:t>
            </a:r>
            <a:r>
              <a:rPr lang="de-DE" sz="900" dirty="0" err="1"/>
              <a:t>systems</a:t>
            </a:r>
            <a:r>
              <a:rPr lang="de-DE" sz="900" dirty="0"/>
              <a:t> </a:t>
            </a:r>
            <a:r>
              <a:rPr lang="de-DE" sz="900" dirty="0">
                <a:sym typeface="Wingdings" panose="05000000000000000000" pitchFamily="2" charset="2"/>
              </a:rPr>
              <a:t></a:t>
            </a:r>
            <a:r>
              <a:rPr lang="de-DE" sz="900" dirty="0"/>
              <a:t> </a:t>
            </a:r>
            <a:r>
              <a:rPr lang="de-DE" sz="900" dirty="0" err="1"/>
              <a:t>Reduce</a:t>
            </a:r>
            <a:r>
              <a:rPr lang="de-DE" sz="900" dirty="0"/>
              <a:t> </a:t>
            </a:r>
            <a:r>
              <a:rPr lang="de-DE" sz="900" dirty="0" err="1"/>
              <a:t>meat</a:t>
            </a:r>
            <a:r>
              <a:rPr lang="de-DE" sz="900" dirty="0"/>
              <a:t> </a:t>
            </a:r>
            <a:r>
              <a:rPr lang="de-DE" sz="900" dirty="0" err="1"/>
              <a:t>consumption</a:t>
            </a:r>
            <a:endParaRPr sz="900" dirty="0"/>
          </a:p>
          <a:p>
            <a:pPr marL="514350" lvl="0" indent="-4070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AutoNum type="arabicParenR"/>
            </a:pPr>
            <a:r>
              <a:rPr lang="de-DE" sz="900" dirty="0"/>
              <a:t>Restore </a:t>
            </a:r>
            <a:r>
              <a:rPr lang="de-DE" sz="900" dirty="0" err="1"/>
              <a:t>nature</a:t>
            </a:r>
            <a:r>
              <a:rPr lang="de-DE" sz="900" dirty="0"/>
              <a:t> </a:t>
            </a:r>
            <a:r>
              <a:rPr lang="de-DE" sz="900" dirty="0">
                <a:sym typeface="Wingdings" panose="05000000000000000000" pitchFamily="2" charset="2"/>
              </a:rPr>
              <a:t></a:t>
            </a:r>
            <a:r>
              <a:rPr lang="de-DE" sz="900" dirty="0"/>
              <a:t> </a:t>
            </a:r>
            <a:r>
              <a:rPr lang="de-DE" sz="900" dirty="0" err="1"/>
              <a:t>help</a:t>
            </a:r>
            <a:r>
              <a:rPr lang="de-DE" sz="900" dirty="0"/>
              <a:t> </a:t>
            </a:r>
            <a:r>
              <a:rPr lang="de-DE" sz="900" dirty="0" err="1"/>
              <a:t>sequester</a:t>
            </a:r>
            <a:r>
              <a:rPr lang="de-DE" sz="900" dirty="0"/>
              <a:t> </a:t>
            </a:r>
            <a:r>
              <a:rPr lang="de-DE" sz="900" dirty="0" err="1"/>
              <a:t>more</a:t>
            </a:r>
            <a:r>
              <a:rPr lang="de-DE" sz="900" dirty="0"/>
              <a:t> carbon </a:t>
            </a:r>
            <a:endParaRPr sz="900" dirty="0"/>
          </a:p>
          <a:p>
            <a:pPr marL="514350" lvl="0" indent="-4070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AutoNum type="arabicParenR"/>
            </a:pPr>
            <a:r>
              <a:rPr lang="de-DE" sz="900" dirty="0" err="1"/>
              <a:t>Protect</a:t>
            </a:r>
            <a:r>
              <a:rPr lang="de-DE" sz="900" dirty="0"/>
              <a:t> </a:t>
            </a:r>
            <a:r>
              <a:rPr lang="de-DE" sz="900" dirty="0" err="1"/>
              <a:t>forests</a:t>
            </a:r>
            <a:r>
              <a:rPr lang="de-DE" sz="900" dirty="0"/>
              <a:t> </a:t>
            </a:r>
            <a:r>
              <a:rPr lang="de-DE" sz="900" dirty="0">
                <a:sym typeface="Wingdings" panose="05000000000000000000" pitchFamily="2" charset="2"/>
              </a:rPr>
              <a:t></a:t>
            </a:r>
            <a:r>
              <a:rPr lang="de-DE" sz="900" dirty="0"/>
              <a:t> </a:t>
            </a:r>
            <a:r>
              <a:rPr lang="de-DE" sz="900" dirty="0" err="1"/>
              <a:t>they</a:t>
            </a:r>
            <a:r>
              <a:rPr lang="de-DE" sz="900" dirty="0"/>
              <a:t> </a:t>
            </a:r>
            <a:r>
              <a:rPr lang="de-DE" sz="900" dirty="0" err="1"/>
              <a:t>can</a:t>
            </a:r>
            <a:r>
              <a:rPr lang="de-DE" sz="900" dirty="0"/>
              <a:t> </a:t>
            </a:r>
            <a:r>
              <a:rPr lang="de-DE" sz="900" dirty="0" err="1"/>
              <a:t>absorb</a:t>
            </a:r>
            <a:r>
              <a:rPr lang="de-DE" sz="900" dirty="0"/>
              <a:t> a </a:t>
            </a:r>
            <a:r>
              <a:rPr lang="de-DE" sz="900" dirty="0" err="1"/>
              <a:t>lot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carbon</a:t>
            </a:r>
            <a:r>
              <a:rPr lang="de-DE" sz="900" dirty="0"/>
              <a:t> </a:t>
            </a:r>
            <a:r>
              <a:rPr lang="de-DE" sz="900" dirty="0" err="1"/>
              <a:t>dioxide</a:t>
            </a:r>
            <a:endParaRPr sz="900" dirty="0"/>
          </a:p>
          <a:p>
            <a:pPr marL="514350" lvl="0" indent="-4070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AutoNum type="arabicParenR"/>
            </a:pPr>
            <a:r>
              <a:rPr lang="de-DE" sz="900" dirty="0" err="1"/>
              <a:t>Protect</a:t>
            </a:r>
            <a:r>
              <a:rPr lang="de-DE" sz="900" dirty="0"/>
              <a:t> </a:t>
            </a:r>
            <a:r>
              <a:rPr lang="de-DE" sz="900" dirty="0" err="1"/>
              <a:t>the</a:t>
            </a:r>
            <a:r>
              <a:rPr lang="de-DE" sz="900" dirty="0"/>
              <a:t> </a:t>
            </a:r>
            <a:r>
              <a:rPr lang="de-DE" sz="900" dirty="0" err="1"/>
              <a:t>oceans</a:t>
            </a:r>
            <a:r>
              <a:rPr lang="de-DE" sz="900" dirty="0"/>
              <a:t> </a:t>
            </a:r>
            <a:r>
              <a:rPr lang="de-DE" sz="900" dirty="0">
                <a:sym typeface="Wingdings" panose="05000000000000000000" pitchFamily="2" charset="2"/>
              </a:rPr>
              <a:t></a:t>
            </a:r>
            <a:r>
              <a:rPr lang="de-DE" sz="900" dirty="0"/>
              <a:t> </a:t>
            </a:r>
            <a:r>
              <a:rPr lang="de-DE" sz="900" dirty="0" err="1"/>
              <a:t>they</a:t>
            </a:r>
            <a:r>
              <a:rPr lang="de-DE" sz="900" dirty="0"/>
              <a:t> </a:t>
            </a:r>
            <a:r>
              <a:rPr lang="de-DE" sz="900" dirty="0" err="1"/>
              <a:t>can</a:t>
            </a:r>
            <a:r>
              <a:rPr lang="de-DE" sz="900" dirty="0"/>
              <a:t> </a:t>
            </a:r>
            <a:r>
              <a:rPr lang="de-DE" sz="900" dirty="0" err="1"/>
              <a:t>absorb</a:t>
            </a:r>
            <a:r>
              <a:rPr lang="de-DE" sz="900" dirty="0"/>
              <a:t> a </a:t>
            </a:r>
            <a:r>
              <a:rPr lang="de-DE" sz="900" dirty="0" err="1"/>
              <a:t>lot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carbon</a:t>
            </a:r>
            <a:r>
              <a:rPr lang="de-DE" sz="900" dirty="0"/>
              <a:t> </a:t>
            </a:r>
            <a:r>
              <a:rPr lang="de-DE" sz="900" dirty="0" err="1"/>
              <a:t>dioxide</a:t>
            </a:r>
            <a:r>
              <a:rPr lang="de-DE" sz="900" dirty="0"/>
              <a:t> + not </a:t>
            </a:r>
            <a:r>
              <a:rPr lang="de-DE" sz="900" dirty="0" err="1"/>
              <a:t>overfishing</a:t>
            </a:r>
            <a:endParaRPr sz="900" dirty="0"/>
          </a:p>
          <a:p>
            <a:pPr marL="514350" lvl="0" indent="-4070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AutoNum type="arabicParenR"/>
            </a:pPr>
            <a:r>
              <a:rPr lang="de-DE" sz="900" dirty="0" err="1"/>
              <a:t>Reduce consumption and </a:t>
            </a:r>
            <a:r>
              <a:rPr lang="de-DE" sz="900" dirty="0"/>
              <a:t>(</a:t>
            </a:r>
            <a:r>
              <a:rPr lang="de-DE" sz="900" dirty="0" err="1"/>
              <a:t>plastic</a:t>
            </a:r>
            <a:r>
              <a:rPr lang="de-DE" sz="900" dirty="0"/>
              <a:t>) </a:t>
            </a:r>
            <a:r>
              <a:rPr lang="de-DE" sz="900" dirty="0" err="1"/>
              <a:t>waste </a:t>
            </a:r>
            <a:endParaRPr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de-DE" dirty="0"/>
            </a:br>
            <a:r>
              <a:rPr lang="de-DE" dirty="0"/>
              <a:t>→ </a:t>
            </a:r>
            <a:r>
              <a:rPr lang="de-DE" dirty="0" err="1"/>
              <a:t>this </a:t>
            </a:r>
            <a:r>
              <a:rPr lang="de-DE" dirty="0"/>
              <a:t>1.5 </a:t>
            </a:r>
            <a:r>
              <a:rPr lang="de-DE" dirty="0" err="1"/>
              <a:t>degree goal can be mentioned again </a:t>
            </a:r>
            <a:r>
              <a:rPr lang="de-DE" dirty="0"/>
              <a:t>at </a:t>
            </a:r>
            <a:r>
              <a:rPr lang="de-DE" dirty="0" err="1"/>
              <a:t>the </a:t>
            </a:r>
            <a:r>
              <a:rPr lang="de-DE" dirty="0"/>
              <a:t>international </a:t>
            </a:r>
            <a:r>
              <a:rPr lang="de-DE" dirty="0" err="1"/>
              <a:t>level/mention that we </a:t>
            </a:r>
            <a:r>
              <a:rPr lang="de-DE" dirty="0"/>
              <a:t>will </a:t>
            </a:r>
            <a:r>
              <a:rPr lang="de-DE" dirty="0" err="1"/>
              <a:t>talk about the </a:t>
            </a:r>
            <a:r>
              <a:rPr lang="de-DE" dirty="0"/>
              <a:t>1.5 </a:t>
            </a:r>
            <a:r>
              <a:rPr lang="de-DE" dirty="0" err="1"/>
              <a:t>degree goal again later 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Reference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: </a:t>
            </a:r>
            <a:r>
              <a:rPr lang="de-DE" u="sng" dirty="0">
                <a:solidFill>
                  <a:schemeClr val="hlink"/>
                </a:solidFill>
                <a:hlinkClick r:id="rId3"/>
              </a:rPr>
              <a:t>https://phys.org/news/2019-01-state-of-the-art-climate-crisis.html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/>
          </a:p>
        </p:txBody>
      </p:sp>
      <p:sp>
        <p:nvSpPr>
          <p:cNvPr id="335" name="Google Shape;335;g2f764fcddb2_4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 dirty="0"/>
              <a:t>Background </a:t>
            </a:r>
            <a:r>
              <a:rPr lang="de-DE" dirty="0" err="1"/>
              <a:t>information</a:t>
            </a:r>
            <a:r>
              <a:rPr lang="de-DE" dirty="0"/>
              <a:t>: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decades</a:t>
            </a:r>
            <a:r>
              <a:rPr lang="de-DE" dirty="0"/>
              <a:t>, </a:t>
            </a:r>
            <a:r>
              <a:rPr lang="de-DE" dirty="0" err="1"/>
              <a:t>researchers</a:t>
            </a:r>
            <a:r>
              <a:rPr lang="de-DE" dirty="0"/>
              <a:t> </a:t>
            </a:r>
            <a:r>
              <a:rPr lang="de-DE" dirty="0" err="1"/>
              <a:t>argued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global 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rise</a:t>
            </a:r>
            <a:r>
              <a:rPr lang="de-DE" dirty="0"/>
              <a:t> </a:t>
            </a:r>
            <a:r>
              <a:rPr lang="de-DE" dirty="0" err="1"/>
              <a:t>must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kept</a:t>
            </a:r>
            <a:r>
              <a:rPr lang="de-DE" dirty="0"/>
              <a:t> </a:t>
            </a:r>
            <a:r>
              <a:rPr lang="de-DE" dirty="0" err="1"/>
              <a:t>below</a:t>
            </a:r>
            <a:r>
              <a:rPr lang="de-DE" dirty="0"/>
              <a:t> 2C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century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avoid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worst</a:t>
            </a:r>
            <a:r>
              <a:rPr lang="de-DE" dirty="0"/>
              <a:t> </a:t>
            </a:r>
            <a:r>
              <a:rPr lang="de-DE" dirty="0" err="1"/>
              <a:t>impacts</a:t>
            </a:r>
            <a:r>
              <a:rPr lang="de-DE" dirty="0"/>
              <a:t>. But </a:t>
            </a:r>
            <a:r>
              <a:rPr lang="de-DE" dirty="0" err="1"/>
              <a:t>scientists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argue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keeping</a:t>
            </a:r>
            <a:r>
              <a:rPr lang="de-DE" dirty="0"/>
              <a:t> </a:t>
            </a:r>
            <a:r>
              <a:rPr lang="de-DE" dirty="0" err="1"/>
              <a:t>below</a:t>
            </a:r>
            <a:r>
              <a:rPr lang="de-DE" dirty="0"/>
              <a:t> 1.5C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safer</a:t>
            </a:r>
            <a:r>
              <a:rPr lang="de-DE" dirty="0"/>
              <a:t> </a:t>
            </a:r>
            <a:r>
              <a:rPr lang="de-DE" dirty="0" err="1"/>
              <a:t>limit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. </a:t>
            </a:r>
            <a:r>
              <a:rPr lang="de-DE" dirty="0" err="1"/>
              <a:t>Everyone</a:t>
            </a:r>
            <a:r>
              <a:rPr lang="de-DE" dirty="0"/>
              <a:t> </a:t>
            </a:r>
            <a:r>
              <a:rPr lang="de-DE" dirty="0" err="1"/>
              <a:t>agrees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remaining</a:t>
            </a:r>
            <a:r>
              <a:rPr lang="de-DE" dirty="0"/>
              <a:t> </a:t>
            </a:r>
            <a:r>
              <a:rPr lang="de-DE" dirty="0" err="1"/>
              <a:t>below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will not </a:t>
            </a:r>
            <a:r>
              <a:rPr lang="de-DE" dirty="0" err="1"/>
              <a:t>be</a:t>
            </a:r>
            <a:r>
              <a:rPr lang="de-DE" dirty="0"/>
              <a:t> easy. The </a:t>
            </a:r>
            <a:r>
              <a:rPr lang="de-DE" dirty="0" err="1"/>
              <a:t>scientists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Intergovernmental</a:t>
            </a:r>
            <a:r>
              <a:rPr lang="de-DE" dirty="0"/>
              <a:t> Panel on Climate Change (IPCC)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gathering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Incheon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hammer</a:t>
            </a:r>
            <a:r>
              <a:rPr lang="de-DE" dirty="0"/>
              <a:t> out a plan in </a:t>
            </a:r>
            <a:r>
              <a:rPr lang="de-DE" dirty="0" err="1"/>
              <a:t>co</a:t>
            </a:r>
            <a:r>
              <a:rPr lang="de-DE" dirty="0"/>
              <a:t>-operation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government</a:t>
            </a:r>
            <a:r>
              <a:rPr lang="de-DE" dirty="0"/>
              <a:t> </a:t>
            </a:r>
            <a:r>
              <a:rPr lang="de-DE" dirty="0" err="1"/>
              <a:t>delegates</a:t>
            </a:r>
            <a:r>
              <a:rPr lang="de-DE" dirty="0"/>
              <a:t>,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actions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taken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meet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goal</a:t>
            </a:r>
            <a:r>
              <a:rPr lang="de-DE" dirty="0"/>
              <a:t>.</a:t>
            </a:r>
            <a:br>
              <a:rPr lang="de-DE" dirty="0"/>
            </a:br>
            <a:br>
              <a:rPr lang="de-DE" dirty="0"/>
            </a:br>
            <a:endParaRPr dirty="0"/>
          </a:p>
        </p:txBody>
      </p:sp>
      <p:sp>
        <p:nvSpPr>
          <p:cNvPr id="342" name="Google Shape;34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u="sng" dirty="0">
                <a:solidFill>
                  <a:schemeClr val="hlink"/>
                </a:solidFill>
                <a:hlinkClick r:id="rId3"/>
              </a:rPr>
              <a:t>https://ppid.menlhk.go.id/berita/siaran-pers/7584/kemajuan-aksi-perubahan-iklim-indonesia-leading-by-examples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u="sng" dirty="0">
                <a:solidFill>
                  <a:schemeClr val="hlink"/>
                </a:solidFill>
                <a:hlinkClick r:id="rId4"/>
              </a:rPr>
              <a:t>https://greengrowth.bappenas.go.id/updated-ndc-indonesia-untuk-masa-depan-yang-tangguh-iklim/ </a:t>
            </a:r>
            <a:endParaRPr lang="de-DE" sz="1200" u="sng"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sz="1200" u="sng"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u="none" dirty="0">
                <a:solidFill>
                  <a:schemeClr val="hlink"/>
                </a:solidFill>
              </a:rPr>
              <a:t>Background </a:t>
            </a:r>
            <a:r>
              <a:rPr lang="de-DE" sz="1200" u="none" dirty="0" err="1">
                <a:solidFill>
                  <a:schemeClr val="hlink"/>
                </a:solidFill>
              </a:rPr>
              <a:t>information</a:t>
            </a:r>
            <a:r>
              <a:rPr lang="de-DE" sz="1200" u="none" dirty="0">
                <a:solidFill>
                  <a:schemeClr val="hlink"/>
                </a:solidFill>
              </a:rPr>
              <a:t>: </a:t>
            </a:r>
            <a:r>
              <a:rPr lang="de-DE" sz="800" dirty="0" err="1"/>
              <a:t>Indonesia's</a:t>
            </a:r>
            <a:r>
              <a:rPr lang="de-DE" sz="800" dirty="0"/>
              <a:t> </a:t>
            </a:r>
            <a:r>
              <a:rPr lang="de-DE" sz="800" dirty="0" err="1"/>
              <a:t>commitment</a:t>
            </a:r>
            <a:r>
              <a:rPr lang="de-DE" sz="800" dirty="0"/>
              <a:t> </a:t>
            </a:r>
            <a:r>
              <a:rPr lang="de-DE" sz="800" dirty="0" err="1"/>
              <a:t>to</a:t>
            </a:r>
            <a:r>
              <a:rPr lang="de-DE" sz="800" dirty="0"/>
              <a:t> </a:t>
            </a:r>
            <a:r>
              <a:rPr lang="de-DE" sz="800" dirty="0" err="1"/>
              <a:t>curb</a:t>
            </a:r>
            <a:r>
              <a:rPr lang="de-DE" sz="800" dirty="0"/>
              <a:t> global </a:t>
            </a:r>
            <a:r>
              <a:rPr lang="de-DE" sz="800" dirty="0" err="1"/>
              <a:t>temperature</a:t>
            </a:r>
            <a:r>
              <a:rPr lang="de-DE" sz="800" dirty="0"/>
              <a:t> </a:t>
            </a:r>
            <a:r>
              <a:rPr lang="de-DE" sz="800" dirty="0" err="1"/>
              <a:t>rise</a:t>
            </a:r>
            <a:r>
              <a:rPr lang="de-DE" sz="800" dirty="0"/>
              <a:t> in </a:t>
            </a:r>
            <a:r>
              <a:rPr lang="de-DE" sz="800" dirty="0" err="1"/>
              <a:t>accordance</a:t>
            </a:r>
            <a:r>
              <a:rPr lang="de-DE" sz="800" dirty="0"/>
              <a:t> </a:t>
            </a:r>
            <a:r>
              <a:rPr lang="de-DE" sz="800" dirty="0" err="1"/>
              <a:t>with</a:t>
            </a:r>
            <a:r>
              <a:rPr lang="de-DE" sz="800" dirty="0"/>
              <a:t> </a:t>
            </a:r>
            <a:r>
              <a:rPr lang="de-DE" sz="800" dirty="0" err="1"/>
              <a:t>the</a:t>
            </a:r>
            <a:r>
              <a:rPr lang="de-DE" sz="800" dirty="0"/>
              <a:t> Paris Agreement </a:t>
            </a:r>
            <a:r>
              <a:rPr lang="de-DE" sz="800" dirty="0" err="1"/>
              <a:t>has</a:t>
            </a:r>
            <a:r>
              <a:rPr lang="de-DE" sz="800" dirty="0"/>
              <a:t> </a:t>
            </a:r>
            <a:r>
              <a:rPr lang="de-DE" sz="800" dirty="0" err="1"/>
              <a:t>been</a:t>
            </a:r>
            <a:r>
              <a:rPr lang="de-DE" sz="800" dirty="0"/>
              <a:t> </a:t>
            </a:r>
            <a:r>
              <a:rPr lang="de-DE" sz="800" dirty="0" err="1"/>
              <a:t>outlined</a:t>
            </a:r>
            <a:r>
              <a:rPr lang="de-DE" sz="800" dirty="0"/>
              <a:t> in </a:t>
            </a:r>
            <a:r>
              <a:rPr lang="de-DE" sz="800" dirty="0" err="1"/>
              <a:t>its</a:t>
            </a:r>
            <a:r>
              <a:rPr lang="de-DE" sz="800" dirty="0"/>
              <a:t> </a:t>
            </a:r>
            <a:r>
              <a:rPr lang="de-DE" sz="800" dirty="0" err="1"/>
              <a:t>Nationally</a:t>
            </a:r>
            <a:r>
              <a:rPr lang="de-DE" sz="800" dirty="0"/>
              <a:t> </a:t>
            </a:r>
            <a:r>
              <a:rPr lang="de-DE" sz="800" dirty="0" err="1"/>
              <a:t>Determined</a:t>
            </a:r>
            <a:r>
              <a:rPr lang="de-DE" sz="800" dirty="0"/>
              <a:t> </a:t>
            </a:r>
            <a:r>
              <a:rPr lang="de-DE" sz="800" dirty="0" err="1"/>
              <a:t>Contribution</a:t>
            </a:r>
            <a:r>
              <a:rPr lang="de-DE" sz="800" dirty="0"/>
              <a:t> (NDC), </a:t>
            </a:r>
            <a:r>
              <a:rPr lang="de-DE" sz="800" dirty="0" err="1"/>
              <a:t>which</a:t>
            </a:r>
            <a:r>
              <a:rPr lang="de-DE" sz="800" dirty="0"/>
              <a:t> </a:t>
            </a:r>
            <a:r>
              <a:rPr lang="de-DE" sz="800" dirty="0" err="1"/>
              <a:t>is</a:t>
            </a:r>
            <a:r>
              <a:rPr lang="de-DE" sz="800" dirty="0"/>
              <a:t> a </a:t>
            </a:r>
            <a:r>
              <a:rPr lang="de-DE" sz="800" dirty="0" err="1"/>
              <a:t>reduction</a:t>
            </a:r>
            <a:r>
              <a:rPr lang="de-DE" sz="800" dirty="0"/>
              <a:t> in </a:t>
            </a:r>
            <a:r>
              <a:rPr lang="de-DE" sz="800" dirty="0" err="1"/>
              <a:t>greenhouse</a:t>
            </a:r>
            <a:r>
              <a:rPr lang="de-DE" sz="800" dirty="0"/>
              <a:t> gas (GHG) </a:t>
            </a:r>
            <a:r>
              <a:rPr lang="de-DE" sz="800" dirty="0" err="1"/>
              <a:t>emissions</a:t>
            </a:r>
            <a:r>
              <a:rPr lang="de-DE" sz="800" dirty="0"/>
              <a:t> </a:t>
            </a:r>
            <a:r>
              <a:rPr lang="de-DE" sz="800" dirty="0" err="1"/>
              <a:t>by</a:t>
            </a:r>
            <a:r>
              <a:rPr lang="de-DE" sz="800" dirty="0"/>
              <a:t> 2030 </a:t>
            </a:r>
            <a:r>
              <a:rPr lang="de-DE" sz="800" dirty="0" err="1"/>
              <a:t>by</a:t>
            </a:r>
            <a:r>
              <a:rPr lang="de-DE" sz="800" dirty="0"/>
              <a:t> 31.89% </a:t>
            </a:r>
            <a:r>
              <a:rPr lang="de-DE" sz="800" dirty="0" err="1"/>
              <a:t>with</a:t>
            </a:r>
            <a:r>
              <a:rPr lang="de-DE" sz="800" dirty="0"/>
              <a:t> </a:t>
            </a:r>
            <a:r>
              <a:rPr lang="de-DE" sz="800" dirty="0" err="1"/>
              <a:t>its</a:t>
            </a:r>
            <a:r>
              <a:rPr lang="de-DE" sz="800" dirty="0"/>
              <a:t> own </a:t>
            </a:r>
            <a:r>
              <a:rPr lang="de-DE" sz="800" dirty="0" err="1"/>
              <a:t>efforts</a:t>
            </a:r>
            <a:r>
              <a:rPr lang="de-DE" sz="800" dirty="0"/>
              <a:t> and </a:t>
            </a:r>
            <a:r>
              <a:rPr lang="de-DE" sz="800" dirty="0" err="1"/>
              <a:t>by</a:t>
            </a:r>
            <a:r>
              <a:rPr lang="de-DE" sz="800" dirty="0"/>
              <a:t> 43.20% </a:t>
            </a:r>
            <a:r>
              <a:rPr lang="de-DE" sz="800" dirty="0" err="1"/>
              <a:t>with</a:t>
            </a:r>
            <a:r>
              <a:rPr lang="de-DE" sz="800" dirty="0"/>
              <a:t> international </a:t>
            </a:r>
            <a:r>
              <a:rPr lang="de-DE" sz="800" dirty="0" err="1"/>
              <a:t>assistance</a:t>
            </a:r>
            <a:r>
              <a:rPr lang="de-DE" sz="800" dirty="0"/>
              <a:t>. In </a:t>
            </a:r>
            <a:r>
              <a:rPr lang="de-DE" sz="800" dirty="0" err="1"/>
              <a:t>addition</a:t>
            </a:r>
            <a:r>
              <a:rPr lang="de-DE" sz="800" dirty="0"/>
              <a:t>, Indonesia </a:t>
            </a:r>
            <a:r>
              <a:rPr lang="de-DE" sz="800" dirty="0" err="1"/>
              <a:t>has</a:t>
            </a:r>
            <a:r>
              <a:rPr lang="de-DE" sz="800" dirty="0"/>
              <a:t> also </a:t>
            </a:r>
            <a:r>
              <a:rPr lang="de-DE" sz="800" dirty="0" err="1"/>
              <a:t>presented</a:t>
            </a:r>
            <a:r>
              <a:rPr lang="de-DE" sz="800" dirty="0"/>
              <a:t> a </a:t>
            </a:r>
            <a:r>
              <a:rPr lang="de-DE" sz="800" dirty="0" err="1"/>
              <a:t>long</a:t>
            </a:r>
            <a:r>
              <a:rPr lang="de-DE" sz="800" dirty="0"/>
              <a:t>-term </a:t>
            </a:r>
            <a:r>
              <a:rPr lang="de-DE" sz="800" dirty="0" err="1"/>
              <a:t>vision</a:t>
            </a:r>
            <a:r>
              <a:rPr lang="de-DE" sz="800" dirty="0"/>
              <a:t> and </a:t>
            </a:r>
            <a:r>
              <a:rPr lang="de-DE" sz="800" dirty="0" err="1"/>
              <a:t>formulation</a:t>
            </a:r>
            <a:r>
              <a:rPr lang="de-DE" sz="800" dirty="0"/>
              <a:t> </a:t>
            </a:r>
            <a:r>
              <a:rPr lang="de-DE" sz="800" dirty="0" err="1"/>
              <a:t>through</a:t>
            </a:r>
            <a:r>
              <a:rPr lang="de-DE" sz="800" dirty="0"/>
              <a:t> </a:t>
            </a:r>
            <a:r>
              <a:rPr lang="de-DE" sz="800" dirty="0" err="1"/>
              <a:t>the</a:t>
            </a:r>
            <a:r>
              <a:rPr lang="de-DE" sz="800" dirty="0"/>
              <a:t> Long-Term </a:t>
            </a:r>
            <a:r>
              <a:rPr lang="de-DE" sz="800" dirty="0" err="1"/>
              <a:t>Strategy</a:t>
            </a:r>
            <a:r>
              <a:rPr lang="de-DE" sz="800" dirty="0"/>
              <a:t> </a:t>
            </a:r>
            <a:r>
              <a:rPr lang="de-DE" sz="800" dirty="0" err="1"/>
              <a:t>for</a:t>
            </a:r>
            <a:r>
              <a:rPr lang="de-DE" sz="800" dirty="0"/>
              <a:t> Low Carbon and Climate </a:t>
            </a:r>
            <a:r>
              <a:rPr lang="de-DE" sz="800" dirty="0" err="1"/>
              <a:t>Resilience</a:t>
            </a:r>
            <a:r>
              <a:rPr lang="de-DE" sz="800" dirty="0"/>
              <a:t> (LTS-LCCR 2050) </a:t>
            </a:r>
            <a:r>
              <a:rPr lang="de-DE" sz="800" dirty="0" err="1"/>
              <a:t>document</a:t>
            </a:r>
            <a:r>
              <a:rPr lang="de-DE" sz="800" dirty="0"/>
              <a:t>, </a:t>
            </a:r>
            <a:r>
              <a:rPr lang="de-DE" sz="800" dirty="0" err="1"/>
              <a:t>including</a:t>
            </a:r>
            <a:r>
              <a:rPr lang="de-DE" sz="800" dirty="0"/>
              <a:t> </a:t>
            </a:r>
            <a:r>
              <a:rPr lang="de-DE" sz="800" dirty="0" err="1"/>
              <a:t>the</a:t>
            </a:r>
            <a:r>
              <a:rPr lang="de-DE" sz="800" dirty="0"/>
              <a:t> Net Zero Emission (NZE) 2060 </a:t>
            </a:r>
            <a:r>
              <a:rPr lang="de-DE" sz="800" dirty="0" err="1"/>
              <a:t>or</a:t>
            </a:r>
            <a:r>
              <a:rPr lang="de-DE" sz="800" dirty="0"/>
              <a:t> </a:t>
            </a:r>
            <a:r>
              <a:rPr lang="de-DE" sz="800" dirty="0" err="1"/>
              <a:t>sooner</a:t>
            </a:r>
            <a:r>
              <a:rPr lang="de-DE" sz="800" dirty="0"/>
              <a:t> plan.  </a:t>
            </a:r>
            <a:r>
              <a:rPr lang="de-DE" sz="800" dirty="0" err="1"/>
              <a:t>To</a:t>
            </a:r>
            <a:r>
              <a:rPr lang="de-DE" sz="800" dirty="0"/>
              <a:t> support </a:t>
            </a:r>
            <a:r>
              <a:rPr lang="de-DE" sz="800" dirty="0" err="1"/>
              <a:t>the</a:t>
            </a:r>
            <a:r>
              <a:rPr lang="de-DE" sz="800" dirty="0"/>
              <a:t> plan </a:t>
            </a:r>
            <a:r>
              <a:rPr lang="de-DE" sz="800" dirty="0" err="1"/>
              <a:t>to</a:t>
            </a:r>
            <a:r>
              <a:rPr lang="de-DE" sz="800" dirty="0"/>
              <a:t> </a:t>
            </a:r>
            <a:r>
              <a:rPr lang="de-DE" sz="800" dirty="0" err="1"/>
              <a:t>achieve</a:t>
            </a:r>
            <a:r>
              <a:rPr lang="de-DE" sz="800" dirty="0"/>
              <a:t> NZE 2060 </a:t>
            </a:r>
            <a:r>
              <a:rPr lang="de-DE" sz="800" dirty="0" err="1"/>
              <a:t>or</a:t>
            </a:r>
            <a:r>
              <a:rPr lang="de-DE" sz="800" dirty="0"/>
              <a:t> </a:t>
            </a:r>
            <a:r>
              <a:rPr lang="de-DE" sz="800" dirty="0" err="1"/>
              <a:t>sooner</a:t>
            </a:r>
            <a:r>
              <a:rPr lang="de-DE" sz="800" dirty="0"/>
              <a:t>, </a:t>
            </a:r>
            <a:r>
              <a:rPr lang="de-DE" sz="800" dirty="0" err="1"/>
              <a:t>the</a:t>
            </a:r>
            <a:r>
              <a:rPr lang="de-DE" sz="800" dirty="0"/>
              <a:t> FOLU (</a:t>
            </a:r>
            <a:r>
              <a:rPr lang="de-DE" sz="800" dirty="0" err="1"/>
              <a:t>Forestry</a:t>
            </a:r>
            <a:r>
              <a:rPr lang="de-DE" sz="800" dirty="0"/>
              <a:t> and Other Land Use) and </a:t>
            </a:r>
            <a:r>
              <a:rPr lang="de-DE" sz="800" dirty="0" err="1"/>
              <a:t>energy</a:t>
            </a:r>
            <a:r>
              <a:rPr lang="de-DE" sz="800" dirty="0"/>
              <a:t> </a:t>
            </a:r>
            <a:r>
              <a:rPr lang="de-DE" sz="800" dirty="0" err="1"/>
              <a:t>sectors</a:t>
            </a:r>
            <a:r>
              <a:rPr lang="de-DE" sz="800" dirty="0"/>
              <a:t> </a:t>
            </a:r>
            <a:r>
              <a:rPr lang="de-DE" sz="800" dirty="0" err="1"/>
              <a:t>are</a:t>
            </a:r>
            <a:r>
              <a:rPr lang="de-DE" sz="800" dirty="0"/>
              <a:t> </a:t>
            </a:r>
            <a:r>
              <a:rPr lang="de-DE" sz="800" dirty="0" err="1"/>
              <a:t>the</a:t>
            </a:r>
            <a:r>
              <a:rPr lang="de-DE" sz="800" dirty="0"/>
              <a:t> </a:t>
            </a:r>
            <a:r>
              <a:rPr lang="de-DE" sz="800" dirty="0" err="1"/>
              <a:t>backbone</a:t>
            </a:r>
            <a:r>
              <a:rPr lang="de-DE" sz="800" dirty="0"/>
              <a:t> </a:t>
            </a:r>
            <a:r>
              <a:rPr lang="de-DE" sz="800" dirty="0" err="1"/>
              <a:t>of</a:t>
            </a:r>
            <a:r>
              <a:rPr lang="de-DE" sz="800" dirty="0"/>
              <a:t> </a:t>
            </a:r>
            <a:r>
              <a:rPr lang="de-DE" sz="800" dirty="0" err="1"/>
              <a:t>Indonesia's</a:t>
            </a:r>
            <a:r>
              <a:rPr lang="de-DE" sz="800" dirty="0"/>
              <a:t> GHG </a:t>
            </a:r>
            <a:r>
              <a:rPr lang="de-DE" sz="800" dirty="0" err="1"/>
              <a:t>emission</a:t>
            </a:r>
            <a:r>
              <a:rPr lang="de-DE" sz="800" dirty="0"/>
              <a:t> </a:t>
            </a:r>
            <a:r>
              <a:rPr lang="de-DE" sz="800" dirty="0" err="1"/>
              <a:t>reduction</a:t>
            </a:r>
            <a:r>
              <a:rPr lang="de-DE" sz="800" dirty="0"/>
              <a:t>. </a:t>
            </a:r>
            <a:r>
              <a:rPr lang="de-DE" sz="800" dirty="0" err="1"/>
              <a:t>To</a:t>
            </a:r>
            <a:r>
              <a:rPr lang="de-DE" sz="800" dirty="0"/>
              <a:t> </a:t>
            </a:r>
            <a:r>
              <a:rPr lang="de-DE" sz="800" dirty="0" err="1"/>
              <a:t>ensure</a:t>
            </a:r>
            <a:r>
              <a:rPr lang="de-DE" sz="800" dirty="0"/>
              <a:t> </a:t>
            </a:r>
            <a:r>
              <a:rPr lang="de-DE" sz="800" dirty="0" err="1"/>
              <a:t>the</a:t>
            </a:r>
            <a:r>
              <a:rPr lang="de-DE" sz="800" dirty="0"/>
              <a:t> </a:t>
            </a:r>
            <a:r>
              <a:rPr lang="de-DE" sz="800" dirty="0" err="1"/>
              <a:t>contribution</a:t>
            </a:r>
            <a:r>
              <a:rPr lang="de-DE" sz="800" dirty="0"/>
              <a:t> </a:t>
            </a:r>
            <a:r>
              <a:rPr lang="de-DE" sz="800" dirty="0" err="1"/>
              <a:t>of</a:t>
            </a:r>
            <a:r>
              <a:rPr lang="de-DE" sz="800" dirty="0"/>
              <a:t> </a:t>
            </a:r>
            <a:r>
              <a:rPr lang="de-DE" sz="800" dirty="0" err="1"/>
              <a:t>the</a:t>
            </a:r>
            <a:r>
              <a:rPr lang="de-DE" sz="800" dirty="0"/>
              <a:t> FOLU </a:t>
            </a:r>
            <a:r>
              <a:rPr lang="de-DE" sz="800" dirty="0" err="1"/>
              <a:t>sector</a:t>
            </a:r>
            <a:r>
              <a:rPr lang="de-DE" sz="800" dirty="0"/>
              <a:t>, Indonesia </a:t>
            </a:r>
            <a:r>
              <a:rPr lang="de-DE" sz="800" dirty="0" err="1"/>
              <a:t>has</a:t>
            </a:r>
            <a:r>
              <a:rPr lang="de-DE" sz="800" dirty="0"/>
              <a:t> </a:t>
            </a:r>
            <a:r>
              <a:rPr lang="de-DE" sz="800" dirty="0" err="1"/>
              <a:t>developed</a:t>
            </a:r>
            <a:r>
              <a:rPr lang="de-DE" sz="800" dirty="0"/>
              <a:t> </a:t>
            </a:r>
            <a:r>
              <a:rPr lang="de-DE" sz="800" dirty="0" err="1"/>
              <a:t>the</a:t>
            </a:r>
            <a:r>
              <a:rPr lang="de-DE" sz="800" dirty="0"/>
              <a:t> FOLU Net-Sink Operational Plan 2030.</a:t>
            </a:r>
            <a:endParaRPr sz="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0" name="Google Shape;35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f77ef5144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f77ef5144a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9" name="Google Shape;359;g2f77ef5144a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Recap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answer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above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concludes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showing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done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adaptation</a:t>
            </a:r>
            <a:r>
              <a:rPr lang="de-DE" dirty="0"/>
              <a:t> and </a:t>
            </a:r>
            <a:r>
              <a:rPr lang="de-DE" dirty="0" err="1"/>
              <a:t>mitigation</a:t>
            </a:r>
            <a:r>
              <a:rPr lang="de-DE" dirty="0"/>
              <a:t> </a:t>
            </a:r>
            <a:r>
              <a:rPr lang="de-DE" dirty="0" err="1"/>
              <a:t>actions</a:t>
            </a:r>
            <a:r>
              <a:rPr lang="de-DE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Climate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adaptation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an </a:t>
            </a:r>
            <a:r>
              <a:rPr lang="de-DE" dirty="0" err="1"/>
              <a:t>effort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b="1" dirty="0" err="1"/>
              <a:t>improve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ability</a:t>
            </a:r>
            <a:r>
              <a:rPr lang="de-DE" b="1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u="sng" dirty="0" err="1"/>
              <a:t>adapt</a:t>
            </a:r>
            <a:r>
              <a:rPr lang="de-DE" u="sng" dirty="0"/>
              <a:t> </a:t>
            </a:r>
            <a:r>
              <a:rPr lang="de-DE" u="sng" dirty="0" err="1"/>
              <a:t>to</a:t>
            </a:r>
            <a:r>
              <a:rPr lang="de-DE" u="sng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,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variability</a:t>
            </a:r>
            <a:r>
              <a:rPr lang="de-DE" dirty="0"/>
              <a:t> and extreme </a:t>
            </a:r>
            <a:r>
              <a:rPr lang="de-DE" dirty="0" err="1"/>
              <a:t>events</a:t>
            </a:r>
            <a:r>
              <a:rPr lang="de-DE" dirty="0"/>
              <a:t> so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potential </a:t>
            </a:r>
            <a:r>
              <a:rPr lang="de-DE" dirty="0" err="1"/>
              <a:t>damage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reduced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Climate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mitigation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an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effort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1" dirty="0" err="1">
                <a:latin typeface="Arial"/>
                <a:ea typeface="Arial"/>
                <a:cs typeface="Arial"/>
                <a:sym typeface="Arial"/>
              </a:rPr>
              <a:t>reduce</a:t>
            </a:r>
            <a:r>
              <a:rPr lang="de-DE" sz="11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1" dirty="0" err="1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1" dirty="0" err="1">
                <a:latin typeface="Arial"/>
                <a:ea typeface="Arial"/>
                <a:cs typeface="Arial"/>
                <a:sym typeface="Arial"/>
              </a:rPr>
              <a:t>risk</a:t>
            </a:r>
            <a:r>
              <a:rPr lang="de-DE" sz="11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1" dirty="0" err="1"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latin typeface="Arial"/>
                <a:ea typeface="Arial"/>
                <a:cs typeface="Arial"/>
                <a:sym typeface="Arial"/>
              </a:rPr>
              <a:t>increased</a:t>
            </a:r>
            <a:r>
              <a:rPr lang="de-DE" sz="11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greenhouse</a:t>
            </a:r>
            <a:r>
              <a:rPr lang="de-DE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gas </a:t>
            </a:r>
            <a:r>
              <a:rPr lang="de-DE" sz="1100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emissions</a:t>
            </a:r>
            <a:r>
              <a:rPr lang="de-DE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de-DE" dirty="0"/>
              <a:t>- </a:t>
            </a:r>
            <a:r>
              <a:rPr lang="de-DE" dirty="0" err="1"/>
              <a:t>conducting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b="1" u="sng" dirty="0" err="1"/>
              <a:t>reduce</a:t>
            </a:r>
            <a:r>
              <a:rPr lang="de-DE" b="1" u="sng" dirty="0"/>
              <a:t> </a:t>
            </a:r>
            <a:r>
              <a:rPr lang="de-DE" dirty="0" err="1"/>
              <a:t>greenhouse</a:t>
            </a:r>
            <a:r>
              <a:rPr lang="de-DE" dirty="0"/>
              <a:t> gas </a:t>
            </a:r>
            <a:r>
              <a:rPr lang="de-DE" dirty="0" err="1"/>
              <a:t>emissions</a:t>
            </a:r>
            <a:r>
              <a:rPr lang="de-DE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9" name="Google Shape;369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1. Short introduction about the purpose of our activity</a:t>
            </a:r>
            <a:br>
              <a:rPr lang="de-DE"/>
            </a:br>
            <a:r>
              <a:rPr lang="de-DE"/>
              <a:t>2. Self introduction</a:t>
            </a:r>
            <a:endParaRPr/>
          </a:p>
        </p:txBody>
      </p:sp>
      <p:sp>
        <p:nvSpPr>
          <p:cNvPr id="109" name="Google Shape;10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Ask students to come forward to write what they know about climate change briefly (1-3 words).</a:t>
            </a: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https://www.cnnindonesia.com/teknologi/20201022163018-199-561642/bmkg-ungkap-masa-masa-kritis-perubahan-iklim-dunia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https://www.kompas.com/tag/dampak-perubahan-iklim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de-DE" dirty="0"/>
            </a:br>
            <a:r>
              <a:rPr lang="de-DE" dirty="0" err="1"/>
              <a:t>video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explanation</a:t>
            </a:r>
            <a:r>
              <a:rPr lang="de-DE" dirty="0"/>
              <a:t> https://youtu.be/ZFCh_D2U9_A?feature=shared (</a:t>
            </a:r>
            <a:r>
              <a:rPr lang="de-DE" dirty="0" err="1"/>
              <a:t>language</a:t>
            </a:r>
            <a:r>
              <a:rPr lang="de-DE" dirty="0"/>
              <a:t>: </a:t>
            </a:r>
            <a:r>
              <a:rPr lang="de-DE" dirty="0" err="1"/>
              <a:t>bahasa</a:t>
            </a:r>
            <a:r>
              <a:rPr lang="de-DE" dirty="0"/>
              <a:t>)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pic>
        <p:nvPicPr>
          <p:cNvPr id="2" name="Grafik 1" descr="Ein Bild, das Text, Grafiken, Logo, Schrift enthält.&#10;&#10;Automatisch generierte Beschreibung">
            <a:extLst>
              <a:ext uri="{FF2B5EF4-FFF2-40B4-BE49-F238E27FC236}">
                <a16:creationId xmlns:a16="http://schemas.microsoft.com/office/drawing/2014/main" id="{EE98B721-614F-190E-4637-4A69DD122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7784" y="0"/>
            <a:ext cx="1544216" cy="15442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body" idx="1"/>
          </p:nvPr>
        </p:nvSpPr>
        <p:spPr>
          <a:xfrm>
            <a:off x="1168400" y="1340365"/>
            <a:ext cx="9403500" cy="49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r>
              <a:rPr lang="de-DE" dirty="0"/>
              <a:t>1</a:t>
            </a:r>
          </a:p>
        </p:txBody>
      </p:sp>
      <p:pic>
        <p:nvPicPr>
          <p:cNvPr id="5" name="Grafik 4" descr="Ein Bild, das Text, Grafiken, Logo, Schrift enthält.&#10;&#10;Automatisch generierte Beschreibung">
            <a:extLst>
              <a:ext uri="{FF2B5EF4-FFF2-40B4-BE49-F238E27FC236}">
                <a16:creationId xmlns:a16="http://schemas.microsoft.com/office/drawing/2014/main" id="{C4C2C811-2DC4-EB89-8A36-B60D515125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7784" y="0"/>
            <a:ext cx="1544216" cy="15442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N5-DnOHQmE?feature=oembed" TargetMode="Externa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9ejmfz0CSqSbkE2UrlN4eEdYsmFW1J8/view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ep.org/news-and-stories/story/how-do-greenhouse-gases-actually-warm-planet" TargetMode="External"/><Relationship Id="rId13" Type="http://schemas.openxmlformats.org/officeDocument/2006/relationships/hyperlink" Target="https://climateriskinstitute.ca/wp-content/uploads/2020/10/Presentation-Slides_Transportation-Green-Resilience-Mitigation-Adaptation-Synergies.pdf" TargetMode="External"/><Relationship Id="rId3" Type="http://schemas.openxmlformats.org/officeDocument/2006/relationships/hyperlink" Target="https://climateactiontracker.org/countries/indonesia/" TargetMode="External"/><Relationship Id="rId7" Type="http://schemas.openxmlformats.org/officeDocument/2006/relationships/hyperlink" Target="https://climatepromise.undp.org/news-and-stories/climate-dictionary-everyday-guide-climate-change" TargetMode="External"/><Relationship Id="rId12" Type="http://schemas.openxmlformats.org/officeDocument/2006/relationships/hyperlink" Target="https://www.cnnindonesia.com/teknologi/20210422141951-202-633404/infografis-10-dampak-perubahan-iklim-di-indonesia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.org/en/climatechange/science/causes-effects-climate-change" TargetMode="External"/><Relationship Id="rId11" Type="http://schemas.openxmlformats.org/officeDocument/2006/relationships/hyperlink" Target="https://www.un.org/sustainabledevelopment/wp-content/uploads/2022/07/Goal-13-infographic.pdf" TargetMode="External"/><Relationship Id="rId5" Type="http://schemas.openxmlformats.org/officeDocument/2006/relationships/hyperlink" Target="https://www.ipcc.ch/report/ar6/wg3/chapter/chapter-7/" TargetMode="External"/><Relationship Id="rId15" Type="http://schemas.openxmlformats.org/officeDocument/2006/relationships/hyperlink" Target="https://indonesia.un.org/id/sdgs/13/key-activities" TargetMode="External"/><Relationship Id="rId10" Type="http://schemas.openxmlformats.org/officeDocument/2006/relationships/hyperlink" Target="https://greengrowth.bappenas.go.id/updated-ndc-indonesia-untuk-masa-depan-yang-tangguh-iklim/" TargetMode="External"/><Relationship Id="rId4" Type="http://schemas.openxmlformats.org/officeDocument/2006/relationships/hyperlink" Target="https://www.greenpeace.org.uk/challenges/climate-change/solutions-climate-change/" TargetMode="External"/><Relationship Id="rId9" Type="http://schemas.openxmlformats.org/officeDocument/2006/relationships/hyperlink" Target="https://www4.unfccc.int/sites/SubmissionsStaging/NationalReports/Documents/94208361_Indonesia-BUR3-1-IndonesiaBUR%203_FINAL%20REPORT_2.pdf" TargetMode="External"/><Relationship Id="rId14" Type="http://schemas.openxmlformats.org/officeDocument/2006/relationships/hyperlink" Target="https://irid.or.id/wp-content/uploads/2023/06/NDC_29JUN-FINAL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6"/>
          <p:cNvSpPr txBox="1">
            <a:spLocks noGrp="1"/>
          </p:cNvSpPr>
          <p:nvPr>
            <p:ph type="ctrTitle"/>
          </p:nvPr>
        </p:nvSpPr>
        <p:spPr>
          <a:xfrm>
            <a:off x="1524000" y="174368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Climate Change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Module</a:t>
            </a:r>
            <a:br>
              <a:rPr lang="de-DE" b="1" dirty="0">
                <a:latin typeface="Corbel"/>
                <a:ea typeface="Corbel"/>
                <a:cs typeface="Corbel"/>
                <a:sym typeface="Corbel"/>
              </a:rPr>
            </a:br>
            <a:r>
              <a:rPr lang="de-DE" sz="4800" dirty="0">
                <a:latin typeface="Corbel"/>
                <a:ea typeface="Corbel"/>
                <a:cs typeface="Corbel"/>
                <a:sym typeface="Corbel"/>
              </a:rPr>
              <a:t>RYCAM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01" name="Google Shape;4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2308" y="5300304"/>
            <a:ext cx="3207811" cy="146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4734" y="5300304"/>
            <a:ext cx="1417646" cy="141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881" y="5304776"/>
            <a:ext cx="1634179" cy="141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6"/>
          <p:cNvPicPr preferRelativeResize="0"/>
          <p:nvPr/>
        </p:nvPicPr>
        <p:blipFill rotWithShape="1">
          <a:blip r:embed="rId6">
            <a:alphaModFix/>
          </a:blip>
          <a:srcRect l="15229" t="14796" r="15856" b="15541"/>
          <a:stretch/>
        </p:blipFill>
        <p:spPr>
          <a:xfrm>
            <a:off x="5696727" y="5258678"/>
            <a:ext cx="1412094" cy="151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88631" y="5258678"/>
            <a:ext cx="1412094" cy="1463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438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Global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Warming vs Climate Change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2" name="Google Shape;152;p12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86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Global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warming: 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An increase in Earth's average temperature caused by higher levels of greenhouse 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gases in the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atmosphere </a:t>
            </a:r>
            <a:r>
              <a:rPr lang="de-DE" dirty="0">
                <a:latin typeface="Corbel"/>
                <a:ea typeface="Corbel"/>
                <a:cs typeface="Corbel"/>
                <a:sym typeface="Wingdings" panose="05000000000000000000" pitchFamily="2" charset="2"/>
              </a:rPr>
              <a:t>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the planet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is getting hotter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Climate change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: 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Char char="•"/>
            </a:pP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Long-term changes to Earth's climate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Char char="•"/>
            </a:pP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Warming the atmosphere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oceans and land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Char char="•"/>
            </a:pP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Climate change is disrupting life-sustaining ecosystems and affecting our health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Char char="•"/>
            </a:pP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More extreme weather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such as stronger storms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floods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heat waves and droughts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rising 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sea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levels and 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coastal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erosion 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Char char="•"/>
            </a:pP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Not just a 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"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one-off event</a:t>
            </a:r>
            <a:r>
              <a:rPr lang="de-DE" dirty="0">
                <a:latin typeface="Corbel"/>
                <a:ea typeface="Corbel"/>
                <a:cs typeface="Corbel"/>
                <a:sym typeface="Wingdings" panose="05000000000000000000" pitchFamily="2" charset="2"/>
              </a:rPr>
              <a:t>" 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but a gradual change in average temperatures and weather patterns over decades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153" name="Google Shape;153;p12"/>
          <p:cNvSpPr txBox="1"/>
          <p:nvPr/>
        </p:nvSpPr>
        <p:spPr>
          <a:xfrm>
            <a:off x="10661719" y="6386977"/>
            <a:ext cx="166551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(UNDP, 2023)</a:t>
            </a:r>
            <a:endParaRPr sz="11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The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Greenhouse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 Gas (GHG)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Effect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 (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video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) 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D8B94A3-C08E-631F-06FA-81898785B98A}"/>
              </a:ext>
            </a:extLst>
          </p:cNvPr>
          <p:cNvSpPr txBox="1"/>
          <p:nvPr/>
        </p:nvSpPr>
        <p:spPr>
          <a:xfrm>
            <a:off x="1569042" y="6262043"/>
            <a:ext cx="39173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https: //www.youtube.com/watch?v=SN5-DnOHQmE</a:t>
            </a:r>
          </a:p>
        </p:txBody>
      </p:sp>
      <p:pic>
        <p:nvPicPr>
          <p:cNvPr id="3" name="Onlinemedien 2" title="What Is the Greenhouse Effect?">
            <a:hlinkClick r:id="" action="ppaction://media"/>
            <a:extLst>
              <a:ext uri="{FF2B5EF4-FFF2-40B4-BE49-F238E27FC236}">
                <a16:creationId xmlns:a16="http://schemas.microsoft.com/office/drawing/2014/main" id="{9D3245EA-B770-8142-F178-40B20CF805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69042" y="1526044"/>
            <a:ext cx="8165488" cy="461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>
                <a:latin typeface="Corbel"/>
              </a:rPr>
              <a:t>Greenhouse </a:t>
            </a:r>
            <a:r>
              <a:rPr lang="de-DE" b="1" dirty="0">
                <a:latin typeface="Corbel"/>
                <a:sym typeface="Corbel"/>
              </a:rPr>
              <a:t>Gas (GHG) </a:t>
            </a:r>
            <a:r>
              <a:rPr lang="de-DE" b="1" dirty="0" err="1">
                <a:latin typeface="Corbel"/>
                <a:sym typeface="Corbel"/>
              </a:rPr>
              <a:t>Effect</a:t>
            </a:r>
            <a:endParaRPr b="1" dirty="0">
              <a:latin typeface="Corbel"/>
            </a:endParaRPr>
          </a:p>
        </p:txBody>
      </p:sp>
      <p:sp>
        <p:nvSpPr>
          <p:cNvPr id="167" name="Google Shape;167;p14"/>
          <p:cNvSpPr txBox="1">
            <a:spLocks noGrp="1"/>
          </p:cNvSpPr>
          <p:nvPr>
            <p:ph type="body" idx="1"/>
          </p:nvPr>
        </p:nvSpPr>
        <p:spPr>
          <a:xfrm>
            <a:off x="500743" y="1601083"/>
            <a:ext cx="4800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Char char="•"/>
            </a:pP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Earth absorbs almost half of the sun's energy</a:t>
            </a:r>
            <a:r>
              <a:rPr lang="de-DE" sz="2000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with some going into the atmosphere and the rest bouncing back into </a:t>
            </a:r>
            <a:r>
              <a:rPr lang="de-DE" sz="2000" dirty="0">
                <a:latin typeface="Corbel"/>
                <a:ea typeface="Corbel"/>
                <a:cs typeface="Corbel"/>
                <a:sym typeface="Corbel"/>
              </a:rPr>
              <a:t>space 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de-DE" sz="2000" dirty="0">
                <a:latin typeface="Corbel"/>
                <a:ea typeface="Corbel"/>
                <a:cs typeface="Corbel"/>
                <a:sym typeface="Wingdings" panose="05000000000000000000" pitchFamily="2" charset="2"/>
              </a:rPr>
              <a:t></a:t>
            </a:r>
            <a:r>
              <a:rPr lang="de-DE" sz="2000" dirty="0">
                <a:latin typeface="Corbel"/>
                <a:ea typeface="Corbel"/>
                <a:cs typeface="Corbel"/>
                <a:sym typeface="Corbel"/>
              </a:rPr>
              <a:t> This </a:t>
            </a: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balance</a:t>
            </a:r>
            <a:r>
              <a:rPr lang="de-DE" sz="20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keeps</a:t>
            </a:r>
            <a:r>
              <a:rPr lang="de-DE" sz="20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the</a:t>
            </a:r>
            <a:r>
              <a:rPr lang="de-DE" sz="20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temperature</a:t>
            </a:r>
            <a:r>
              <a:rPr lang="de-DE" sz="2000" dirty="0">
                <a:latin typeface="Corbel"/>
                <a:ea typeface="Corbel"/>
                <a:cs typeface="Corbel"/>
                <a:sym typeface="Corbel"/>
              </a:rPr>
              <a:t> stable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Char char="•"/>
            </a:pP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However</a:t>
            </a:r>
            <a:r>
              <a:rPr lang="de-DE" sz="2000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greenhouse</a:t>
            </a:r>
            <a:r>
              <a:rPr lang="de-DE" sz="2000" dirty="0">
                <a:latin typeface="Corbel"/>
                <a:ea typeface="Corbel"/>
                <a:cs typeface="Corbel"/>
                <a:sym typeface="Corbel"/>
              </a:rPr>
              <a:t> gases (GHGs) </a:t>
            </a: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trap heat</a:t>
            </a:r>
            <a:r>
              <a:rPr lang="de-DE" sz="2000" dirty="0">
                <a:latin typeface="Corbel"/>
                <a:ea typeface="Corbel"/>
                <a:cs typeface="Corbel"/>
                <a:sym typeface="Corbel"/>
              </a:rPr>
              <a:t>. </a:t>
            </a: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When more </a:t>
            </a:r>
            <a:r>
              <a:rPr lang="de-DE" sz="2000" dirty="0">
                <a:latin typeface="Corbel"/>
                <a:ea typeface="Corbel"/>
                <a:cs typeface="Corbel"/>
                <a:sym typeface="Corbel"/>
              </a:rPr>
              <a:t>GHGs </a:t>
            </a: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are formed due to human activity</a:t>
            </a:r>
            <a:r>
              <a:rPr lang="de-DE" sz="2000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they prevent heat from escaping into space</a:t>
            </a:r>
            <a:r>
              <a:rPr lang="de-DE" sz="2000" dirty="0">
                <a:latin typeface="Corbel"/>
                <a:ea typeface="Corbel"/>
                <a:cs typeface="Corbel"/>
                <a:sym typeface="Corbel"/>
              </a:rPr>
              <a:t>. </a:t>
            </a: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Instead</a:t>
            </a:r>
            <a:r>
              <a:rPr lang="de-DE" sz="2000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heat is trapped and returns to the earth</a:t>
            </a:r>
            <a:r>
              <a:rPr lang="de-DE" sz="2000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causing it to warm</a:t>
            </a:r>
            <a:r>
              <a:rPr lang="de-DE" sz="2000" dirty="0">
                <a:latin typeface="Corbel"/>
                <a:ea typeface="Corbel"/>
                <a:cs typeface="Corbel"/>
                <a:sym typeface="Corbel"/>
              </a:rPr>
              <a:t>.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8" name="Google Shape;168;p14"/>
          <p:cNvSpPr txBox="1"/>
          <p:nvPr/>
        </p:nvSpPr>
        <p:spPr>
          <a:xfrm>
            <a:off x="3568054" y="5434459"/>
            <a:ext cx="204763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(UNEP, 05.01.2022)</a:t>
            </a:r>
            <a:endParaRPr sz="1200"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69" name="Google Shape;16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1086" y="1780491"/>
            <a:ext cx="6629400" cy="399252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4"/>
          <p:cNvSpPr txBox="1"/>
          <p:nvPr/>
        </p:nvSpPr>
        <p:spPr>
          <a:xfrm>
            <a:off x="5421086" y="5798532"/>
            <a:ext cx="64761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9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Figure: </a:t>
            </a:r>
            <a:r>
              <a:rPr lang="de-DE" sz="9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Greenhouse Effect </a:t>
            </a:r>
            <a:r>
              <a:rPr lang="de-DE" sz="9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and </a:t>
            </a:r>
            <a:r>
              <a:rPr lang="de-DE" sz="9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Anthropogenic Warming</a:t>
            </a:r>
            <a:r>
              <a:rPr lang="de-DE" sz="9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; https://mrgeogwagg.wordpress.com/2015/06/24/greenhouse-effect-and-anthropogenic-warming/</a:t>
            </a:r>
            <a:endParaRPr sz="9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title"/>
          </p:nvPr>
        </p:nvSpPr>
        <p:spPr>
          <a:xfrm>
            <a:off x="838200" y="5058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Human Activities that Affect Climate Change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7" name="Google Shape;177;p15"/>
          <p:cNvSpPr txBox="1">
            <a:spLocks noGrp="1"/>
          </p:cNvSpPr>
          <p:nvPr>
            <p:ph type="body" idx="1"/>
          </p:nvPr>
        </p:nvSpPr>
        <p:spPr>
          <a:xfrm>
            <a:off x="1210425" y="2540824"/>
            <a:ext cx="9403500" cy="372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 sz="3400" i="1" dirty="0">
                <a:latin typeface="Corbel"/>
                <a:ea typeface="Corbel"/>
                <a:cs typeface="Corbel"/>
                <a:sym typeface="Corbel"/>
              </a:rPr>
              <a:t>"</a:t>
            </a:r>
            <a:r>
              <a:rPr lang="de-DE" sz="3400" i="1" dirty="0" err="1">
                <a:latin typeface="Corbel"/>
                <a:ea typeface="Corbel"/>
                <a:cs typeface="Corbel"/>
                <a:sym typeface="Corbel"/>
              </a:rPr>
              <a:t>Fossil fuels </a:t>
            </a:r>
            <a:r>
              <a:rPr lang="de-DE" sz="3400" i="1" dirty="0">
                <a:latin typeface="Corbel"/>
                <a:ea typeface="Corbel"/>
                <a:cs typeface="Corbel"/>
                <a:sym typeface="Corbel"/>
              </a:rPr>
              <a:t>- </a:t>
            </a:r>
            <a:r>
              <a:rPr lang="de-DE" sz="3400" i="1" dirty="0" err="1">
                <a:latin typeface="Corbel"/>
                <a:ea typeface="Corbel"/>
                <a:cs typeface="Corbel"/>
                <a:sym typeface="Corbel"/>
              </a:rPr>
              <a:t>coal</a:t>
            </a:r>
            <a:r>
              <a:rPr lang="de-DE" sz="3400" i="1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3400" i="1" dirty="0" err="1">
                <a:latin typeface="Corbel"/>
                <a:ea typeface="Corbel"/>
                <a:cs typeface="Corbel"/>
                <a:sym typeface="Corbel"/>
              </a:rPr>
              <a:t>oil and </a:t>
            </a:r>
            <a:r>
              <a:rPr lang="de-DE" sz="3400" i="1" dirty="0">
                <a:latin typeface="Corbel"/>
                <a:ea typeface="Corbel"/>
                <a:cs typeface="Corbel"/>
                <a:sym typeface="Corbel"/>
              </a:rPr>
              <a:t>gas - </a:t>
            </a:r>
            <a:r>
              <a:rPr lang="de-DE" sz="3400" i="1" dirty="0" err="1">
                <a:latin typeface="Corbel"/>
                <a:ea typeface="Corbel"/>
                <a:cs typeface="Corbel"/>
                <a:sym typeface="Corbel"/>
              </a:rPr>
              <a:t>are by far the largest contributors to </a:t>
            </a:r>
            <a:r>
              <a:rPr lang="de-DE" sz="3400" i="1" dirty="0">
                <a:latin typeface="Corbel"/>
                <a:ea typeface="Corbel"/>
                <a:cs typeface="Corbel"/>
                <a:sym typeface="Corbel"/>
              </a:rPr>
              <a:t>global </a:t>
            </a:r>
            <a:r>
              <a:rPr lang="de-DE" sz="3400" i="1" dirty="0" err="1">
                <a:latin typeface="Corbel"/>
                <a:ea typeface="Corbel"/>
                <a:cs typeface="Corbel"/>
                <a:sym typeface="Corbel"/>
              </a:rPr>
              <a:t>climate change</a:t>
            </a:r>
            <a:r>
              <a:rPr lang="de-DE" sz="3400" i="1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3400" i="1" dirty="0" err="1">
                <a:latin typeface="Corbel"/>
                <a:ea typeface="Corbel"/>
                <a:cs typeface="Corbel"/>
                <a:sym typeface="Corbel"/>
              </a:rPr>
              <a:t>accounting for more than </a:t>
            </a:r>
            <a:r>
              <a:rPr lang="de-DE" sz="3400" i="1" dirty="0">
                <a:latin typeface="Corbel"/>
                <a:ea typeface="Corbel"/>
                <a:cs typeface="Corbel"/>
                <a:sym typeface="Corbel"/>
              </a:rPr>
              <a:t>75 </a:t>
            </a:r>
            <a:r>
              <a:rPr lang="de-DE" sz="3400" i="1" dirty="0" err="1">
                <a:latin typeface="Corbel"/>
                <a:ea typeface="Corbel"/>
                <a:cs typeface="Corbel"/>
                <a:sym typeface="Corbel"/>
              </a:rPr>
              <a:t>percent of </a:t>
            </a:r>
            <a:r>
              <a:rPr lang="de-DE" sz="3400" i="1" dirty="0">
                <a:latin typeface="Corbel"/>
                <a:ea typeface="Corbel"/>
                <a:cs typeface="Corbel"/>
                <a:sym typeface="Corbel"/>
              </a:rPr>
              <a:t>global </a:t>
            </a:r>
            <a:r>
              <a:rPr lang="de-DE" sz="3400" i="1" dirty="0" err="1">
                <a:latin typeface="Corbel"/>
                <a:ea typeface="Corbel"/>
                <a:cs typeface="Corbel"/>
                <a:sym typeface="Corbel"/>
              </a:rPr>
              <a:t>greenhouse </a:t>
            </a:r>
            <a:r>
              <a:rPr lang="de-DE" sz="3400" i="1" dirty="0">
                <a:latin typeface="Corbel"/>
                <a:ea typeface="Corbel"/>
                <a:cs typeface="Corbel"/>
                <a:sym typeface="Corbel"/>
              </a:rPr>
              <a:t>gas </a:t>
            </a:r>
            <a:r>
              <a:rPr lang="de-DE" sz="3400" i="1" dirty="0" err="1">
                <a:latin typeface="Corbel"/>
                <a:ea typeface="Corbel"/>
                <a:cs typeface="Corbel"/>
                <a:sym typeface="Corbel"/>
              </a:rPr>
              <a:t>emissions and nearly </a:t>
            </a:r>
            <a:r>
              <a:rPr lang="de-DE" sz="3400" i="1" dirty="0">
                <a:latin typeface="Corbel"/>
                <a:ea typeface="Corbel"/>
                <a:cs typeface="Corbel"/>
                <a:sym typeface="Corbel"/>
              </a:rPr>
              <a:t>90 </a:t>
            </a:r>
            <a:r>
              <a:rPr lang="de-DE" sz="3400" i="1" dirty="0" err="1">
                <a:latin typeface="Corbel"/>
                <a:ea typeface="Corbel"/>
                <a:cs typeface="Corbel"/>
                <a:sym typeface="Corbel"/>
              </a:rPr>
              <a:t>percent of all carbon dioxide emissions</a:t>
            </a:r>
            <a:r>
              <a:rPr lang="de-DE" sz="3400" i="1" dirty="0">
                <a:latin typeface="Corbel"/>
                <a:ea typeface="Corbel"/>
                <a:cs typeface="Corbel"/>
                <a:sym typeface="Corbel"/>
              </a:rPr>
              <a:t>."</a:t>
            </a:r>
            <a:endParaRPr sz="3400" dirty="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 i="1" dirty="0"/>
              <a:t> </a:t>
            </a:r>
            <a:endParaRPr dirty="0"/>
          </a:p>
        </p:txBody>
      </p:sp>
      <p:sp>
        <p:nvSpPr>
          <p:cNvPr id="178" name="Google Shape;178;p15"/>
          <p:cNvSpPr txBox="1"/>
          <p:nvPr/>
        </p:nvSpPr>
        <p:spPr>
          <a:xfrm>
            <a:off x="10315577" y="6127234"/>
            <a:ext cx="130016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(UN, 2024) </a:t>
            </a:r>
            <a:endParaRPr sz="11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/>
          <p:nvPr/>
        </p:nvSpPr>
        <p:spPr>
          <a:xfrm>
            <a:off x="10315577" y="6127234"/>
            <a:ext cx="13001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85" name="Google Shape;1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4502" y="103409"/>
            <a:ext cx="5082725" cy="285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6"/>
          <p:cNvSpPr txBox="1"/>
          <p:nvPr/>
        </p:nvSpPr>
        <p:spPr>
          <a:xfrm>
            <a:off x="8269000" y="247100"/>
            <a:ext cx="26637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Deforestation</a:t>
            </a:r>
            <a:endParaRPr sz="2800"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8" name="Google Shape;188;p16"/>
          <p:cNvSpPr/>
          <p:nvPr/>
        </p:nvSpPr>
        <p:spPr>
          <a:xfrm rot="2447178">
            <a:off x="8281147" y="926949"/>
            <a:ext cx="534107" cy="715353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6"/>
          <p:cNvSpPr txBox="1"/>
          <p:nvPr/>
        </p:nvSpPr>
        <p:spPr>
          <a:xfrm>
            <a:off x="362223" y="2600262"/>
            <a:ext cx="22764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Agriculture</a:t>
            </a:r>
            <a:endParaRPr sz="2800" b="1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0" name="Google Shape;190;p16"/>
          <p:cNvSpPr/>
          <p:nvPr/>
        </p:nvSpPr>
        <p:spPr>
          <a:xfrm rot="2700000">
            <a:off x="2203096" y="2629909"/>
            <a:ext cx="741189" cy="45693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6"/>
          <p:cNvSpPr txBox="1"/>
          <p:nvPr/>
        </p:nvSpPr>
        <p:spPr>
          <a:xfrm>
            <a:off x="9527128" y="2696300"/>
            <a:ext cx="261535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Transportation</a:t>
            </a:r>
            <a:endParaRPr sz="2800" b="1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2" name="Google Shape;192;p16"/>
          <p:cNvSpPr/>
          <p:nvPr/>
        </p:nvSpPr>
        <p:spPr>
          <a:xfrm rot="3150267">
            <a:off x="8859999" y="2450702"/>
            <a:ext cx="516511" cy="759346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191" y="3386975"/>
            <a:ext cx="5360126" cy="3062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361E1C4-4112-BE12-0575-4D9F0CDAE0ED}"/>
              </a:ext>
            </a:extLst>
          </p:cNvPr>
          <p:cNvSpPr txBox="1"/>
          <p:nvPr/>
        </p:nvSpPr>
        <p:spPr>
          <a:xfrm>
            <a:off x="2953072" y="2954600"/>
            <a:ext cx="507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1"/>
                </a:solidFill>
              </a:rPr>
              <a:t>Figure: https://www.innovationnewsnetwork.com/scientists-find-link-between-land-tenure-and-deforestation-rates/25851/</a:t>
            </a:r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7D46F3A-E72C-A557-FD5A-08023BE4E755}"/>
              </a:ext>
            </a:extLst>
          </p:cNvPr>
          <p:cNvSpPr txBox="1"/>
          <p:nvPr/>
        </p:nvSpPr>
        <p:spPr>
          <a:xfrm>
            <a:off x="7035289" y="6503134"/>
            <a:ext cx="4379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/>
              <a:t>Figure</a:t>
            </a:r>
            <a:r>
              <a:rPr lang="de-DE" sz="800" dirty="0"/>
              <a:t>:https://www.centreforcities.org/blog/cities-lead-way-tackling-climate-change-heres-three-ways-can/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69D7632-C810-F6F4-1DA4-E508C2F17D2E}"/>
              </a:ext>
            </a:extLst>
          </p:cNvPr>
          <p:cNvSpPr txBox="1"/>
          <p:nvPr/>
        </p:nvSpPr>
        <p:spPr>
          <a:xfrm>
            <a:off x="131871" y="6496566"/>
            <a:ext cx="5360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1"/>
                </a:solidFill>
              </a:rPr>
              <a:t>Figure: https://sumatra.bisnis.com/read/20221018/534/1588771/petani-sumsel-didorong-produksi-pupuk-organik-secara-mandiri  </a:t>
            </a:r>
          </a:p>
          <a:p>
            <a:endParaRPr lang="de-DE" dirty="0"/>
          </a:p>
        </p:txBody>
      </p:sp>
      <p:pic>
        <p:nvPicPr>
          <p:cNvPr id="6" name="Grafik 5" descr="Ein Bild, das draußen, Fahrzeug, Landfahrzeug, Auto enthält.&#10;&#10;Automatisch generierte Beschreibung">
            <a:extLst>
              <a:ext uri="{FF2B5EF4-FFF2-40B4-BE49-F238E27FC236}">
                <a16:creationId xmlns:a16="http://schemas.microsoft.com/office/drawing/2014/main" id="{72538B92-38C8-1F00-E758-961CD4C4C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406" y="3339666"/>
            <a:ext cx="4379577" cy="310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f764fcddb2_4_35"/>
          <p:cNvSpPr txBox="1"/>
          <p:nvPr/>
        </p:nvSpPr>
        <p:spPr>
          <a:xfrm>
            <a:off x="10315577" y="6127234"/>
            <a:ext cx="130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g2f764fcddb2_4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1613" y="82601"/>
            <a:ext cx="5117311" cy="296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f764fcddb2_4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235" y="2284846"/>
            <a:ext cx="5132175" cy="3500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2f764fcddb2_4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1614" y="3391528"/>
            <a:ext cx="5132175" cy="309113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2f764fcddb2_4_35"/>
          <p:cNvSpPr txBox="1"/>
          <p:nvPr/>
        </p:nvSpPr>
        <p:spPr>
          <a:xfrm>
            <a:off x="3854705" y="224712"/>
            <a:ext cx="33903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Producing</a:t>
            </a:r>
            <a:r>
              <a:rPr lang="de-DE" sz="28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energy</a:t>
            </a:r>
            <a:r>
              <a:rPr lang="de-DE" sz="28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2800" b="1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4" name="Google Shape;204;g2f764fcddb2_4_35"/>
          <p:cNvSpPr/>
          <p:nvPr/>
        </p:nvSpPr>
        <p:spPr>
          <a:xfrm rot="2304062">
            <a:off x="5917490" y="1056033"/>
            <a:ext cx="726457" cy="312693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2f764fcddb2_4_35"/>
          <p:cNvSpPr txBox="1"/>
          <p:nvPr/>
        </p:nvSpPr>
        <p:spPr>
          <a:xfrm>
            <a:off x="213075" y="1630700"/>
            <a:ext cx="35517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Industrial process</a:t>
            </a:r>
            <a:endParaRPr sz="2800"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6" name="Google Shape;206;g2f764fcddb2_4_35"/>
          <p:cNvSpPr/>
          <p:nvPr/>
        </p:nvSpPr>
        <p:spPr>
          <a:xfrm rot="1763493">
            <a:off x="2679004" y="1558841"/>
            <a:ext cx="748204" cy="37773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2f764fcddb2_4_35"/>
          <p:cNvSpPr txBox="1"/>
          <p:nvPr/>
        </p:nvSpPr>
        <p:spPr>
          <a:xfrm>
            <a:off x="3215900" y="6060475"/>
            <a:ext cx="25023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2f764fcddb2_4_35"/>
          <p:cNvSpPr txBox="1"/>
          <p:nvPr/>
        </p:nvSpPr>
        <p:spPr>
          <a:xfrm>
            <a:off x="3097513" y="6013183"/>
            <a:ext cx="3764100" cy="6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Excessive consumption</a:t>
            </a:r>
            <a:endParaRPr sz="2800" b="1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9" name="Google Shape;209;g2f764fcddb2_4_35"/>
          <p:cNvSpPr/>
          <p:nvPr/>
        </p:nvSpPr>
        <p:spPr>
          <a:xfrm rot="-2143014">
            <a:off x="5813847" y="5463172"/>
            <a:ext cx="769296" cy="411448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2C4B4CC-F5DB-BD08-8AD8-D6A13811D35E}"/>
              </a:ext>
            </a:extLst>
          </p:cNvPr>
          <p:cNvSpPr txBox="1"/>
          <p:nvPr/>
        </p:nvSpPr>
        <p:spPr>
          <a:xfrm>
            <a:off x="6767829" y="3051460"/>
            <a:ext cx="5117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Figure: https://energyathaas.wordpress.com/2020/01/06/fossil-fuels-are-dead-long-live-fossil-fuels/comment-page-2/</a:t>
            </a:r>
          </a:p>
          <a:p>
            <a:endParaRPr lang="de-DE" sz="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006F274-F314-31E2-BDD7-B2C6120CB2DF}"/>
              </a:ext>
            </a:extLst>
          </p:cNvPr>
          <p:cNvSpPr txBox="1"/>
          <p:nvPr/>
        </p:nvSpPr>
        <p:spPr>
          <a:xfrm>
            <a:off x="-8693" y="5788054"/>
            <a:ext cx="50383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1"/>
                </a:solidFill>
              </a:rPr>
              <a:t>Figure: https://mind-logistik.de/knowhow/kundenindividuelle-massenproduktion/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986149C-35C3-B2F5-2808-8DB216AE1BFC}"/>
              </a:ext>
            </a:extLst>
          </p:cNvPr>
          <p:cNvSpPr txBox="1"/>
          <p:nvPr/>
        </p:nvSpPr>
        <p:spPr>
          <a:xfrm>
            <a:off x="6767829" y="6482661"/>
            <a:ext cx="533038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1"/>
                </a:solidFill>
              </a:rPr>
              <a:t>Figure: https://www.agrarheute.com/bilder/reisanbau-indonesien-538746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f77ef5144a_0_11"/>
          <p:cNvSpPr txBox="1">
            <a:spLocks noGrp="1"/>
          </p:cNvSpPr>
          <p:nvPr>
            <p:ph type="title"/>
          </p:nvPr>
        </p:nvSpPr>
        <p:spPr>
          <a:xfrm>
            <a:off x="838200" y="319035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Climate Change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Games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Climate Change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Game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21" name="Google Shape;2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375" y="-6"/>
            <a:ext cx="4921625" cy="2896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2" name="Google Shape;222;p17"/>
          <p:cNvSpPr txBox="1"/>
          <p:nvPr/>
        </p:nvSpPr>
        <p:spPr>
          <a:xfrm>
            <a:off x="513900" y="1575350"/>
            <a:ext cx="109074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arenR"/>
            </a:pP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Divide into </a:t>
            </a:r>
            <a:r>
              <a:rPr lang="de-DE" sz="2800" b="1" dirty="0">
                <a:latin typeface="Corbel"/>
                <a:ea typeface="Corbel"/>
                <a:cs typeface="Corbel"/>
                <a:sym typeface="Corbel"/>
              </a:rPr>
              <a:t>3 </a:t>
            </a:r>
            <a:r>
              <a:rPr lang="de-DE" sz="2800" b="1" dirty="0" err="1">
                <a:latin typeface="Corbel"/>
                <a:ea typeface="Corbel"/>
                <a:cs typeface="Corbel"/>
                <a:sym typeface="Corbel"/>
              </a:rPr>
              <a:t>groups</a:t>
            </a:r>
            <a:endParaRPr sz="2800" b="1" dirty="0">
              <a:latin typeface="Corbel"/>
              <a:ea typeface="Corbel"/>
              <a:cs typeface="Corbel"/>
              <a:sym typeface="Corbel"/>
            </a:endParaRPr>
          </a:p>
          <a:p>
            <a:pPr marL="9144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Carbon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dioxide </a:t>
            </a:r>
            <a:r>
              <a:rPr lang="de-DE" sz="2800" b="1" dirty="0">
                <a:latin typeface="Corbel"/>
                <a:ea typeface="Corbel"/>
                <a:cs typeface="Corbel"/>
                <a:sym typeface="Corbel"/>
              </a:rPr>
              <a:t>(CO2)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,</a:t>
            </a:r>
            <a:endParaRPr sz="2800" dirty="0">
              <a:latin typeface="Corbel"/>
              <a:ea typeface="Corbel"/>
              <a:cs typeface="Corbel"/>
              <a:sym typeface="Corbel"/>
            </a:endParaRPr>
          </a:p>
          <a:p>
            <a:pPr marL="9144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Nitrogen oxide </a:t>
            </a:r>
            <a:r>
              <a:rPr lang="de-DE" sz="2800" b="1" dirty="0">
                <a:latin typeface="Corbel"/>
                <a:ea typeface="Corbel"/>
                <a:cs typeface="Corbel"/>
                <a:sym typeface="Corbel"/>
              </a:rPr>
              <a:t>(N2O) 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-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Water vapor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,</a:t>
            </a:r>
            <a:endParaRPr sz="2800" dirty="0">
              <a:latin typeface="Corbel"/>
              <a:ea typeface="Corbel"/>
              <a:cs typeface="Corbel"/>
              <a:sym typeface="Corbel"/>
            </a:endParaRPr>
          </a:p>
          <a:p>
            <a:pPr marL="9144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Methane </a:t>
            </a:r>
            <a:r>
              <a:rPr lang="de-DE" sz="2800" b="1" dirty="0">
                <a:latin typeface="Corbel"/>
                <a:ea typeface="Corbel"/>
                <a:cs typeface="Corbel"/>
                <a:sym typeface="Corbel"/>
              </a:rPr>
              <a:t>(CH4)</a:t>
            </a:r>
            <a:endParaRPr sz="2800" b="1" dirty="0">
              <a:latin typeface="Corbel"/>
              <a:ea typeface="Corbel"/>
              <a:cs typeface="Corbel"/>
              <a:sym typeface="Corbel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arenR" startAt="2"/>
            </a:pP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Members of the </a:t>
            </a:r>
            <a:r>
              <a:rPr lang="de-DE" sz="2800" b="1" dirty="0">
                <a:latin typeface="Corbel"/>
                <a:ea typeface="Corbel"/>
                <a:cs typeface="Corbel"/>
                <a:sym typeface="Corbel"/>
              </a:rPr>
              <a:t>CH4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Group must find members of the </a:t>
            </a:r>
            <a:r>
              <a:rPr lang="de-DE" sz="2800" b="1" dirty="0">
                <a:latin typeface="Corbel"/>
                <a:ea typeface="Corbel"/>
                <a:cs typeface="Corbel"/>
                <a:sym typeface="Corbel"/>
              </a:rPr>
              <a:t>N2O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Group and build a </a:t>
            </a:r>
            <a:r>
              <a:rPr lang="de-DE" sz="2800" b="1" i="1" dirty="0">
                <a:latin typeface="Corbel"/>
                <a:ea typeface="Corbel"/>
                <a:cs typeface="Corbel"/>
                <a:sym typeface="Corbel"/>
              </a:rPr>
              <a:t>"</a:t>
            </a:r>
            <a:r>
              <a:rPr lang="de-DE" sz="2800" b="1" i="1" dirty="0" err="1">
                <a:latin typeface="Corbel"/>
                <a:ea typeface="Corbel"/>
                <a:cs typeface="Corbel"/>
                <a:sym typeface="Corbel"/>
              </a:rPr>
              <a:t>house</a:t>
            </a:r>
            <a:r>
              <a:rPr lang="de-DE" sz="2800" b="1" i="1" dirty="0">
                <a:latin typeface="Corbel"/>
                <a:ea typeface="Corbel"/>
                <a:cs typeface="Corbel"/>
                <a:sym typeface="Corbel"/>
              </a:rPr>
              <a:t>"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.</a:t>
            </a:r>
            <a:endParaRPr sz="2800" b="1" i="1" dirty="0">
              <a:latin typeface="Corbel"/>
              <a:ea typeface="Corbel"/>
              <a:cs typeface="Corbel"/>
              <a:sym typeface="Corbel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arenR" startAt="2"/>
            </a:pP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Each member of the </a:t>
            </a:r>
            <a:r>
              <a:rPr lang="de-DE" sz="2800" b="1" dirty="0">
                <a:latin typeface="Corbel"/>
                <a:ea typeface="Corbel"/>
                <a:cs typeface="Corbel"/>
                <a:sym typeface="Corbel"/>
              </a:rPr>
              <a:t>CO2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Group chooses a </a:t>
            </a:r>
            <a:r>
              <a:rPr lang="de-DE" sz="2800" i="1" dirty="0">
                <a:latin typeface="Corbel"/>
                <a:ea typeface="Corbel"/>
                <a:cs typeface="Corbel"/>
                <a:sym typeface="Corbel"/>
              </a:rPr>
              <a:t>"</a:t>
            </a:r>
            <a:r>
              <a:rPr lang="de-DE" sz="2800" i="1" dirty="0" err="1">
                <a:latin typeface="Corbel"/>
                <a:ea typeface="Corbel"/>
                <a:cs typeface="Corbel"/>
                <a:sym typeface="Corbel"/>
              </a:rPr>
              <a:t>house</a:t>
            </a:r>
            <a:r>
              <a:rPr lang="de-DE" sz="2800" i="1" dirty="0">
                <a:latin typeface="Corbel"/>
                <a:ea typeface="Corbel"/>
                <a:cs typeface="Corbel"/>
                <a:sym typeface="Corbel"/>
              </a:rPr>
              <a:t>"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and 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"hides</a:t>
            </a:r>
            <a:r>
              <a:rPr lang="de-DE" sz="2800" b="1" i="1" dirty="0">
                <a:latin typeface="Corbel"/>
                <a:ea typeface="Corbel"/>
                <a:cs typeface="Corbel"/>
                <a:sym typeface="Corbel"/>
              </a:rPr>
              <a:t>"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under it.</a:t>
            </a:r>
            <a:endParaRPr sz="2800" dirty="0">
              <a:latin typeface="Corbel"/>
              <a:ea typeface="Corbel"/>
              <a:cs typeface="Corbel"/>
              <a:sym typeface="Corbel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orbel"/>
              <a:buAutoNum type="arabicParenR" startAt="2"/>
            </a:pP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Then the moderator will give instructions that students must respond to.</a:t>
            </a:r>
            <a:endParaRPr sz="2800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0D050A6-2E32-7111-6E3E-7858DEB51DB1}"/>
              </a:ext>
            </a:extLst>
          </p:cNvPr>
          <p:cNvSpPr txBox="1"/>
          <p:nvPr/>
        </p:nvSpPr>
        <p:spPr>
          <a:xfrm>
            <a:off x="7155060" y="2896619"/>
            <a:ext cx="4523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Figure: </a:t>
            </a:r>
            <a:r>
              <a:rPr lang="de-DE" sz="900" dirty="0" err="1"/>
              <a:t>From</a:t>
            </a:r>
            <a:r>
              <a:rPr lang="de-DE" sz="900" dirty="0"/>
              <a:t> </a:t>
            </a:r>
            <a:r>
              <a:rPr lang="de-DE" sz="900" dirty="0" err="1"/>
              <a:t>video</a:t>
            </a:r>
            <a:r>
              <a:rPr lang="de-DE" sz="900" dirty="0"/>
              <a:t> „</a:t>
            </a:r>
            <a:r>
              <a:rPr lang="de-DE" sz="900" dirty="0" err="1"/>
              <a:t>What</a:t>
            </a:r>
            <a:r>
              <a:rPr lang="de-DE" sz="900" dirty="0"/>
              <a:t> </a:t>
            </a:r>
            <a:r>
              <a:rPr lang="de-DE" sz="900" dirty="0" err="1"/>
              <a:t>is</a:t>
            </a:r>
            <a:r>
              <a:rPr lang="de-DE" sz="900" dirty="0"/>
              <a:t> </a:t>
            </a:r>
            <a:r>
              <a:rPr lang="de-DE" sz="900" dirty="0" err="1"/>
              <a:t>the</a:t>
            </a:r>
            <a:r>
              <a:rPr lang="de-DE" sz="900" dirty="0"/>
              <a:t> </a:t>
            </a:r>
            <a:r>
              <a:rPr lang="de-DE" sz="900" dirty="0" err="1"/>
              <a:t>Greenhouse</a:t>
            </a:r>
            <a:r>
              <a:rPr lang="de-DE" sz="900" dirty="0"/>
              <a:t> </a:t>
            </a:r>
            <a:r>
              <a:rPr lang="de-DE" sz="900" dirty="0" err="1"/>
              <a:t>Effect</a:t>
            </a:r>
            <a:r>
              <a:rPr lang="de-DE" sz="900" dirty="0"/>
              <a:t>?“ Minute: 1:11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f764fcddb2_4_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>
                <a:latin typeface="Corbel"/>
                <a:ea typeface="Corbel"/>
                <a:cs typeface="Corbel"/>
                <a:sym typeface="Corbel"/>
              </a:rPr>
              <a:t>Climate Change games - Instructions </a:t>
            </a:r>
            <a:endParaRPr b="1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28" name="Google Shape;228;g2f764fcddb2_4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75" y="1508175"/>
            <a:ext cx="3627625" cy="362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2f764fcddb2_4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7875" y="1850100"/>
            <a:ext cx="3291476" cy="3291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2f764fcddb2_4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275" y="1850100"/>
            <a:ext cx="4217449" cy="294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2f764fcddb2_4_8"/>
          <p:cNvSpPr txBox="1"/>
          <p:nvPr/>
        </p:nvSpPr>
        <p:spPr>
          <a:xfrm>
            <a:off x="3629775" y="5377054"/>
            <a:ext cx="4848019" cy="14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"STRONG WIND!"</a:t>
            </a:r>
            <a:endParaRPr sz="2800" b="1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→ </a:t>
            </a:r>
            <a:r>
              <a:rPr lang="de-DE" sz="23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Residents stay</a:t>
            </a:r>
            <a:r>
              <a:rPr lang="de-DE" sz="23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23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House participants must find a </a:t>
            </a:r>
            <a:r>
              <a:rPr lang="de-DE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de-DE" sz="23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partner 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2f764fcddb2_4_8"/>
          <p:cNvSpPr txBox="1"/>
          <p:nvPr/>
        </p:nvSpPr>
        <p:spPr>
          <a:xfrm>
            <a:off x="122487" y="5402775"/>
            <a:ext cx="3596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"DROUGHT!"</a:t>
            </a:r>
            <a:endParaRPr sz="2800" b="1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→ </a:t>
            </a:r>
            <a:r>
              <a:rPr lang="de-DE" sz="23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Fixed house</a:t>
            </a:r>
            <a:r>
              <a:rPr lang="de-DE" sz="23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23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residents need to find another house</a:t>
            </a:r>
            <a:endParaRPr sz="23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3" name="Google Shape;233;g2f764fcddb2_4_8"/>
          <p:cNvSpPr txBox="1"/>
          <p:nvPr/>
        </p:nvSpPr>
        <p:spPr>
          <a:xfrm>
            <a:off x="8298702" y="5402775"/>
            <a:ext cx="3893298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"FLOOD! </a:t>
            </a:r>
            <a:endParaRPr sz="2800" b="1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→ </a:t>
            </a:r>
            <a:r>
              <a:rPr lang="de-DE" sz="23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Everyone moves and finds a new partner</a:t>
            </a:r>
            <a:endParaRPr sz="23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f764fcddb2_4_70"/>
          <p:cNvSpPr txBox="1">
            <a:spLocks noGrp="1"/>
          </p:cNvSpPr>
          <p:nvPr>
            <p:ph type="title"/>
          </p:nvPr>
        </p:nvSpPr>
        <p:spPr>
          <a:xfrm>
            <a:off x="774550" y="1901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Climate Change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Game -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Next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Level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9" name="Google Shape;239;g2f764fcddb2_4_70"/>
          <p:cNvSpPr txBox="1"/>
          <p:nvPr/>
        </p:nvSpPr>
        <p:spPr>
          <a:xfrm>
            <a:off x="3987275" y="5402775"/>
            <a:ext cx="5018100" cy="14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2f764fcddb2_4_70"/>
          <p:cNvSpPr txBox="1"/>
          <p:nvPr/>
        </p:nvSpPr>
        <p:spPr>
          <a:xfrm>
            <a:off x="8884150" y="5402775"/>
            <a:ext cx="305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g2f764fcddb2_4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0075" y="3046000"/>
            <a:ext cx="3682474" cy="368247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2f764fcddb2_4_70"/>
          <p:cNvSpPr/>
          <p:nvPr/>
        </p:nvSpPr>
        <p:spPr>
          <a:xfrm>
            <a:off x="341725" y="3372100"/>
            <a:ext cx="528300" cy="37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2f764fcddb2_4_70"/>
          <p:cNvSpPr txBox="1"/>
          <p:nvPr/>
        </p:nvSpPr>
        <p:spPr>
          <a:xfrm>
            <a:off x="436450" y="1515800"/>
            <a:ext cx="8447700" cy="449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orbel"/>
              <a:buAutoNum type="arabicParenR"/>
            </a:pP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Gather in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the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i="1" dirty="0">
                <a:latin typeface="Corbel"/>
                <a:ea typeface="Corbel"/>
                <a:cs typeface="Corbel"/>
                <a:sym typeface="Corbel"/>
              </a:rPr>
              <a:t>"</a:t>
            </a:r>
            <a:r>
              <a:rPr lang="de-DE" sz="2800" i="1" dirty="0" err="1">
                <a:latin typeface="Corbel"/>
                <a:ea typeface="Corbel"/>
                <a:cs typeface="Corbel"/>
                <a:sym typeface="Corbel"/>
              </a:rPr>
              <a:t>house</a:t>
            </a:r>
            <a:r>
              <a:rPr lang="de-DE" sz="2800" i="1" dirty="0">
                <a:latin typeface="Corbel"/>
                <a:ea typeface="Corbel"/>
                <a:cs typeface="Corbel"/>
                <a:sym typeface="Corbel"/>
              </a:rPr>
              <a:t> and </a:t>
            </a:r>
            <a:r>
              <a:rPr lang="de-DE" sz="2800" i="1" dirty="0" err="1">
                <a:latin typeface="Corbel"/>
                <a:ea typeface="Corbel"/>
                <a:cs typeface="Corbel"/>
                <a:sym typeface="Corbel"/>
              </a:rPr>
              <a:t>residents</a:t>
            </a:r>
            <a:r>
              <a:rPr lang="de-DE" sz="2800" i="1" dirty="0">
                <a:latin typeface="Corbel"/>
                <a:ea typeface="Corbel"/>
                <a:cs typeface="Corbel"/>
                <a:sym typeface="Corbel"/>
              </a:rPr>
              <a:t>"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group</a:t>
            </a:r>
            <a:endParaRPr sz="2800" i="1" dirty="0">
              <a:latin typeface="Corbel"/>
              <a:ea typeface="Corbel"/>
              <a:cs typeface="Corbel"/>
              <a:sym typeface="Corbel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Corbel"/>
              <a:buAutoNum type="arabicParenR"/>
            </a:pP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Then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there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is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a </a:t>
            </a:r>
            <a:r>
              <a:rPr lang="de-DE" sz="2800" b="1" dirty="0">
                <a:latin typeface="Corbel"/>
                <a:ea typeface="Corbel"/>
                <a:cs typeface="Corbel"/>
                <a:sym typeface="Corbel"/>
              </a:rPr>
              <a:t>"RISING SEA SURFACE" 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→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you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have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to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find a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new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partner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again</a:t>
            </a:r>
            <a:endParaRPr sz="2800" dirty="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u="sng" dirty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Addition: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Everyone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switches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roles</a:t>
            </a:r>
            <a:endParaRPr sz="2800" dirty="0">
              <a:latin typeface="Corbel"/>
              <a:ea typeface="Corbel"/>
              <a:cs typeface="Corbel"/>
              <a:sym typeface="Corbel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i="1" dirty="0">
                <a:latin typeface="Corbel"/>
                <a:ea typeface="Corbel"/>
                <a:cs typeface="Corbel"/>
                <a:sym typeface="Corbel"/>
              </a:rPr>
              <a:t>"House"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becomes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i="1" dirty="0">
                <a:latin typeface="Corbel"/>
                <a:ea typeface="Corbel"/>
                <a:cs typeface="Corbel"/>
                <a:sym typeface="Corbel"/>
              </a:rPr>
              <a:t>"resident" 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and </a:t>
            </a:r>
            <a:r>
              <a:rPr lang="de-DE" sz="2800" i="1" dirty="0">
                <a:latin typeface="Corbel"/>
                <a:ea typeface="Corbel"/>
                <a:cs typeface="Corbel"/>
                <a:sym typeface="Corbel"/>
              </a:rPr>
              <a:t>"resident"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becomes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i="1" dirty="0">
                <a:latin typeface="Corbel"/>
                <a:ea typeface="Corbel"/>
                <a:cs typeface="Corbel"/>
                <a:sym typeface="Corbel"/>
              </a:rPr>
              <a:t>"</a:t>
            </a:r>
            <a:r>
              <a:rPr lang="de-DE" sz="2800" i="1" dirty="0" err="1">
                <a:latin typeface="Corbel"/>
                <a:ea typeface="Corbel"/>
                <a:cs typeface="Corbel"/>
                <a:sym typeface="Corbel"/>
              </a:rPr>
              <a:t>house</a:t>
            </a:r>
            <a:r>
              <a:rPr lang="de-DE" sz="2800" i="1" dirty="0">
                <a:latin typeface="Corbel"/>
                <a:ea typeface="Corbel"/>
                <a:cs typeface="Corbel"/>
                <a:sym typeface="Corbel"/>
              </a:rPr>
              <a:t>"</a:t>
            </a:r>
            <a:endParaRPr sz="2800" i="1" dirty="0">
              <a:latin typeface="Corbel"/>
              <a:ea typeface="Corbel"/>
              <a:cs typeface="Corbel"/>
              <a:sym typeface="Corbel"/>
            </a:endParaRPr>
          </a:p>
          <a:p>
            <a:pPr marL="50800" lvl="0" algn="l" rtl="0"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3) After </a:t>
            </a:r>
            <a:r>
              <a:rPr lang="de-DE" sz="2800" b="1" dirty="0">
                <a:latin typeface="Corbel"/>
                <a:ea typeface="Corbel"/>
                <a:cs typeface="Corbel"/>
                <a:sym typeface="Corbel"/>
              </a:rPr>
              <a:t>"RISING SEA SURFACE"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you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have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to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be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quick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because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there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aren't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enough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houses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anymore</a:t>
            </a:r>
            <a:endParaRPr sz="2800" dirty="0">
              <a:latin typeface="Corbel"/>
              <a:ea typeface="Corbel"/>
              <a:cs typeface="Corbel"/>
              <a:sym typeface="Corbel"/>
            </a:endParaRPr>
          </a:p>
          <a:p>
            <a:pPr marL="50800" lvl="0" algn="l" rtl="0"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4)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Those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who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do not find a </a:t>
            </a:r>
            <a:r>
              <a:rPr lang="de-DE" sz="2800" i="1" dirty="0">
                <a:latin typeface="Corbel"/>
                <a:ea typeface="Corbel"/>
                <a:cs typeface="Corbel"/>
                <a:sym typeface="Corbel"/>
              </a:rPr>
              <a:t>"</a:t>
            </a:r>
            <a:r>
              <a:rPr lang="de-DE" sz="2800" i="1" dirty="0" err="1">
                <a:latin typeface="Corbel"/>
                <a:ea typeface="Corbel"/>
                <a:cs typeface="Corbel"/>
                <a:sym typeface="Corbel"/>
              </a:rPr>
              <a:t>home</a:t>
            </a:r>
            <a:r>
              <a:rPr lang="de-DE" sz="2800" i="1" dirty="0">
                <a:latin typeface="Corbel"/>
                <a:ea typeface="Corbel"/>
                <a:cs typeface="Corbel"/>
                <a:sym typeface="Corbel"/>
              </a:rPr>
              <a:t>"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or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i="1" dirty="0">
                <a:latin typeface="Corbel"/>
                <a:ea typeface="Corbel"/>
                <a:cs typeface="Corbel"/>
                <a:sym typeface="Corbel"/>
              </a:rPr>
              <a:t>"resident" </a:t>
            </a:r>
            <a:r>
              <a:rPr lang="de-DE" sz="2800" b="1" dirty="0">
                <a:latin typeface="Corbel"/>
                <a:ea typeface="Corbel"/>
                <a:cs typeface="Corbel"/>
                <a:sym typeface="Corbel"/>
              </a:rPr>
              <a:t>will </a:t>
            </a:r>
            <a:r>
              <a:rPr lang="de-DE" sz="2800" b="1" dirty="0" err="1">
                <a:latin typeface="Corbel"/>
                <a:ea typeface="Corbel"/>
                <a:cs typeface="Corbel"/>
                <a:sym typeface="Corbel"/>
              </a:rPr>
              <a:t>be</a:t>
            </a:r>
            <a:r>
              <a:rPr lang="de-DE" sz="2800" b="1" dirty="0">
                <a:latin typeface="Corbel"/>
                <a:ea typeface="Corbel"/>
                <a:cs typeface="Corbel"/>
                <a:sym typeface="Corbel"/>
              </a:rPr>
              <a:t> out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of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800" dirty="0" err="1">
                <a:latin typeface="Corbel"/>
                <a:ea typeface="Corbel"/>
                <a:cs typeface="Corbel"/>
                <a:sym typeface="Corbel"/>
              </a:rPr>
              <a:t>the</a:t>
            </a:r>
            <a:r>
              <a:rPr lang="de-DE" sz="2800" dirty="0">
                <a:latin typeface="Corbel"/>
                <a:ea typeface="Corbel"/>
                <a:cs typeface="Corbel"/>
                <a:sym typeface="Corbel"/>
              </a:rPr>
              <a:t> game</a:t>
            </a:r>
            <a:endParaRPr sz="28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4" descr="Ein Bild, das Himmel, Person, Kugel, Hand enthält.&#10;&#10;Automatisch generierte Beschreibung"/>
          <p:cNvPicPr preferRelativeResize="0"/>
          <p:nvPr/>
        </p:nvPicPr>
        <p:blipFill rotWithShape="1">
          <a:blip r:embed="rId3">
            <a:alphaModFix amt="50000"/>
          </a:blip>
          <a:srcRect r="5533" b="2"/>
          <a:stretch/>
        </p:blipFill>
        <p:spPr>
          <a:xfrm>
            <a:off x="1360714" y="-2723"/>
            <a:ext cx="947057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4"/>
          <p:cNvSpPr txBox="1">
            <a:spLocks noGrp="1"/>
          </p:cNvSpPr>
          <p:nvPr>
            <p:ph type="title"/>
          </p:nvPr>
        </p:nvSpPr>
        <p:spPr>
          <a:xfrm>
            <a:off x="1750326" y="-224675"/>
            <a:ext cx="7359600" cy="18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</a:pP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Let's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get to know each other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7" name="Google Shape;97;p4"/>
          <p:cNvSpPr txBox="1">
            <a:spLocks noGrp="1"/>
          </p:cNvSpPr>
          <p:nvPr>
            <p:ph type="body" idx="1"/>
          </p:nvPr>
        </p:nvSpPr>
        <p:spPr>
          <a:xfrm>
            <a:off x="1979691" y="1026551"/>
            <a:ext cx="3822189" cy="374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Name</a:t>
            </a:r>
            <a:endParaRPr sz="2000"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School</a:t>
            </a:r>
            <a:endParaRPr sz="2000"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de-DE" sz="2000" dirty="0" err="1">
                <a:latin typeface="Corbel"/>
                <a:ea typeface="Corbel"/>
                <a:cs typeface="Corbel"/>
                <a:sym typeface="Corbel"/>
              </a:rPr>
              <a:t>Class</a:t>
            </a:r>
            <a:endParaRPr sz="2000"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sp>
        <p:nvSpPr>
          <p:cNvPr id="98" name="Google Shape;98;p4"/>
          <p:cNvSpPr txBox="1"/>
          <p:nvPr/>
        </p:nvSpPr>
        <p:spPr>
          <a:xfrm>
            <a:off x="1360714" y="6636198"/>
            <a:ext cx="7069852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900" i="0" u="none" strike="noStrike" cap="none" dirty="0">
                <a:solidFill>
                  <a:schemeClr val="bg1">
                    <a:lumMod val="8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Figure: https://www.thoughtco.com/beach-ball-buzz-summer-ice-breaker-31371</a:t>
            </a:r>
            <a:endParaRPr sz="900" dirty="0">
              <a:solidFill>
                <a:schemeClr val="bg1">
                  <a:lumMod val="8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9" name="Google Shape;99;p4"/>
          <p:cNvSpPr txBox="1"/>
          <p:nvPr/>
        </p:nvSpPr>
        <p:spPr>
          <a:xfrm>
            <a:off x="1750321" y="3450767"/>
            <a:ext cx="10515600" cy="274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de-DE" sz="4400" b="1" u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Ice Breaking game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de-DE" sz="2000" b="1" u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Make a lineup</a:t>
            </a:r>
            <a:r>
              <a:rPr lang="de-DE" sz="2000" b="1" u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2000" b="1" u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based on</a:t>
            </a:r>
            <a:r>
              <a:rPr lang="de-DE" sz="2000" b="1" u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:</a:t>
            </a:r>
            <a:endParaRPr sz="2000" u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AutoNum type="arabicPeriod"/>
            </a:pPr>
            <a:r>
              <a:rPr lang="de-DE" sz="2000" u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First letter of your name </a:t>
            </a:r>
            <a:r>
              <a:rPr lang="de-DE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(A-Z)</a:t>
            </a:r>
            <a:endParaRPr sz="2000" u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AutoNum type="arabicPeriod"/>
            </a:pPr>
            <a:r>
              <a:rPr lang="de-DE" sz="2000" u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Shoe size </a:t>
            </a:r>
            <a:r>
              <a:rPr lang="de-DE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</a:t>
            </a:r>
            <a:r>
              <a:rPr lang="de-DE" sz="20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from largest size </a:t>
            </a:r>
            <a:r>
              <a:rPr lang="de-DE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 </a:t>
            </a:r>
            <a:r>
              <a:rPr lang="de-DE" sz="20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smallest</a:t>
            </a:r>
            <a:r>
              <a:rPr lang="de-DE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endParaRPr sz="2000" u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AutoNum type="arabicPeriod"/>
            </a:pPr>
            <a:r>
              <a:rPr lang="de-DE" sz="2000" u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Date of birth </a:t>
            </a:r>
            <a:r>
              <a:rPr lang="de-DE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</a:t>
            </a:r>
            <a:r>
              <a:rPr lang="de-DE" sz="20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from youngest </a:t>
            </a:r>
            <a:r>
              <a:rPr lang="de-DE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 </a:t>
            </a:r>
            <a:r>
              <a:rPr lang="de-DE" sz="20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oldest</a:t>
            </a:r>
            <a:r>
              <a:rPr lang="de-DE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endParaRPr sz="2000" u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>
            <a:spLocks noGrp="1"/>
          </p:cNvSpPr>
          <p:nvPr>
            <p:ph type="title"/>
          </p:nvPr>
        </p:nvSpPr>
        <p:spPr>
          <a:xfrm>
            <a:off x="838200" y="29686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3.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Climate Change Impacts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f77ef5144a_0_17"/>
          <p:cNvSpPr txBox="1">
            <a:spLocks noGrp="1"/>
          </p:cNvSpPr>
          <p:nvPr>
            <p:ph type="title"/>
          </p:nvPr>
        </p:nvSpPr>
        <p:spPr>
          <a:xfrm>
            <a:off x="252125" y="-1016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Climate change impacts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5" name="Google Shape;255;g2f77ef5144a_0_17"/>
          <p:cNvSpPr txBox="1"/>
          <p:nvPr/>
        </p:nvSpPr>
        <p:spPr>
          <a:xfrm>
            <a:off x="9614647" y="6176963"/>
            <a:ext cx="2070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" name="Google Shape;256;g2f77ef5144a_0_17"/>
          <p:cNvPicPr preferRelativeResize="0"/>
          <p:nvPr/>
        </p:nvPicPr>
        <p:blipFill rotWithShape="1">
          <a:blip r:embed="rId3">
            <a:alphaModFix/>
          </a:blip>
          <a:srcRect l="50171" t="25183" r="21080" b="45433"/>
          <a:stretch/>
        </p:blipFill>
        <p:spPr>
          <a:xfrm>
            <a:off x="6096000" y="3653548"/>
            <a:ext cx="4807593" cy="255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f77ef5144a_0_17"/>
          <p:cNvPicPr preferRelativeResize="0"/>
          <p:nvPr/>
        </p:nvPicPr>
        <p:blipFill rotWithShape="1">
          <a:blip r:embed="rId4">
            <a:alphaModFix/>
          </a:blip>
          <a:srcRect l="12465" t="16949" r="34739" b="4833"/>
          <a:stretch/>
        </p:blipFill>
        <p:spPr>
          <a:xfrm>
            <a:off x="641397" y="1350395"/>
            <a:ext cx="5421923" cy="508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2f77ef5144a_0_17"/>
          <p:cNvPicPr preferRelativeResize="0"/>
          <p:nvPr/>
        </p:nvPicPr>
        <p:blipFill rotWithShape="1">
          <a:blip r:embed="rId3">
            <a:alphaModFix/>
          </a:blip>
          <a:srcRect l="20585" t="25183" r="50019" b="45433"/>
          <a:stretch/>
        </p:blipFill>
        <p:spPr>
          <a:xfrm>
            <a:off x="6096000" y="816423"/>
            <a:ext cx="4938221" cy="2981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2f77ef5144a_0_17" descr="Premium Vector | Global warming thermometer with Planet Earth. Climate  change. Ecology hazards, air pollution. Vector"/>
          <p:cNvPicPr preferRelativeResize="0"/>
          <p:nvPr/>
        </p:nvPicPr>
        <p:blipFill rotWithShape="1">
          <a:blip r:embed="rId5">
            <a:alphaModFix/>
          </a:blip>
          <a:srcRect l="33005" r="32724" b="3157"/>
          <a:stretch/>
        </p:blipFill>
        <p:spPr>
          <a:xfrm>
            <a:off x="1" y="2519787"/>
            <a:ext cx="1010798" cy="255630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2f77ef5144a_0_17"/>
          <p:cNvSpPr txBox="1"/>
          <p:nvPr/>
        </p:nvSpPr>
        <p:spPr>
          <a:xfrm>
            <a:off x="10843925" y="6358700"/>
            <a:ext cx="1172229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(UN, 2022)</a:t>
            </a:r>
            <a:endParaRPr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00EEB7C-413F-3BA0-D078-F119028B7D89}"/>
              </a:ext>
            </a:extLst>
          </p:cNvPr>
          <p:cNvSpPr txBox="1"/>
          <p:nvPr/>
        </p:nvSpPr>
        <p:spPr>
          <a:xfrm>
            <a:off x="6178269" y="6165520"/>
            <a:ext cx="3669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1"/>
                </a:solidFill>
              </a:rPr>
              <a:t>Figure: https://www.un.org/sustainabledevelopment/wp-content/uploads/2022/07/Goal-13-infographic.pdf</a:t>
            </a:r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2B7CDC9-01F4-6149-7798-14258650D03E}"/>
              </a:ext>
            </a:extLst>
          </p:cNvPr>
          <p:cNvSpPr txBox="1"/>
          <p:nvPr/>
        </p:nvSpPr>
        <p:spPr>
          <a:xfrm>
            <a:off x="526448" y="6405100"/>
            <a:ext cx="53079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1"/>
                </a:solidFill>
              </a:rPr>
              <a:t>Figure: https://anisamamazam.com/dampak-perubahan-iklim-bagi-alam-dan-manusia/ 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1" title="AFOLU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9908" y="2156930"/>
            <a:ext cx="7621990" cy="431185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1"/>
          <p:cNvSpPr txBox="1">
            <a:spLocks noGrp="1"/>
          </p:cNvSpPr>
          <p:nvPr>
            <p:ph type="title"/>
          </p:nvPr>
        </p:nvSpPr>
        <p:spPr>
          <a:xfrm>
            <a:off x="617515" y="389215"/>
            <a:ext cx="11379000" cy="17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de-DE" sz="4200" b="1" dirty="0" err="1">
                <a:latin typeface="Corbel"/>
                <a:ea typeface="Corbel"/>
                <a:cs typeface="Corbel"/>
                <a:sym typeface="Corbel"/>
              </a:rPr>
              <a:t>Climate change impacts on the </a:t>
            </a:r>
            <a:r>
              <a:rPr lang="de-DE" sz="4200" b="1" dirty="0">
                <a:latin typeface="Corbel"/>
                <a:ea typeface="Corbel"/>
                <a:cs typeface="Corbel"/>
                <a:sym typeface="Corbel"/>
              </a:rPr>
              <a:t>sectors </a:t>
            </a:r>
            <a:br>
              <a:rPr lang="de-DE" sz="4200" b="1" dirty="0">
                <a:latin typeface="Corbel"/>
                <a:ea typeface="Corbel"/>
                <a:cs typeface="Corbel"/>
                <a:sym typeface="Corbel"/>
              </a:rPr>
            </a:br>
            <a:r>
              <a:rPr lang="de-DE" sz="4200" b="1" dirty="0" err="1">
                <a:latin typeface="Corbel"/>
                <a:ea typeface="Corbel"/>
                <a:cs typeface="Corbel"/>
                <a:sym typeface="Corbel"/>
              </a:rPr>
              <a:t>Agriculture</a:t>
            </a:r>
            <a:r>
              <a:rPr lang="de-DE" sz="4200" b="1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4200" b="1" dirty="0" err="1">
                <a:latin typeface="Corbel"/>
                <a:ea typeface="Corbel"/>
                <a:cs typeface="Corbel"/>
                <a:sym typeface="Corbel"/>
              </a:rPr>
              <a:t>Forestry</a:t>
            </a:r>
            <a:r>
              <a:rPr lang="de-DE" sz="4200" b="1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4200" b="1" dirty="0" err="1">
                <a:latin typeface="Corbel"/>
                <a:ea typeface="Corbel"/>
                <a:cs typeface="Corbel"/>
                <a:sym typeface="Corbel"/>
              </a:rPr>
              <a:t>and Other Land </a:t>
            </a:r>
            <a:r>
              <a:rPr lang="de-DE" sz="4200" b="1" dirty="0">
                <a:latin typeface="Corbel"/>
                <a:ea typeface="Corbel"/>
                <a:cs typeface="Corbel"/>
                <a:sym typeface="Corbel"/>
              </a:rPr>
              <a:t>Uses </a:t>
            </a:r>
            <a:br>
              <a:rPr lang="de-DE" sz="4200" b="1" dirty="0">
                <a:latin typeface="Corbel"/>
                <a:ea typeface="Corbel"/>
                <a:cs typeface="Corbel"/>
                <a:sym typeface="Corbel"/>
              </a:rPr>
            </a:br>
            <a:r>
              <a:rPr lang="de-DE" sz="4200" b="1" dirty="0" err="1">
                <a:latin typeface="Corbel"/>
                <a:ea typeface="Corbel"/>
                <a:cs typeface="Corbel"/>
                <a:sym typeface="Corbel"/>
              </a:rPr>
              <a:t>Other Land Uses</a:t>
            </a:r>
            <a:endParaRPr sz="4200" b="1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0F5877D-DFA5-F4B8-0AE3-A1958384AD03}"/>
              </a:ext>
            </a:extLst>
          </p:cNvPr>
          <p:cNvSpPr txBox="1"/>
          <p:nvPr/>
        </p:nvSpPr>
        <p:spPr>
          <a:xfrm>
            <a:off x="1019908" y="6468785"/>
            <a:ext cx="485335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Video: https://youtu.be/a_qVQR-YDuY</a:t>
            </a:r>
          </a:p>
          <a:p>
            <a:r>
              <a:rPr lang="de-DE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2"/>
          <p:cNvSpPr txBox="1">
            <a:spLocks noGrp="1"/>
          </p:cNvSpPr>
          <p:nvPr>
            <p:ph type="title"/>
          </p:nvPr>
        </p:nvSpPr>
        <p:spPr>
          <a:xfrm>
            <a:off x="549031" y="4237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The importance of the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AFOLU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sector for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Indonesia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6" name="Google Shape;286;p22"/>
          <p:cNvSpPr txBox="1">
            <a:spLocks noGrp="1"/>
          </p:cNvSpPr>
          <p:nvPr>
            <p:ph type="body" idx="1"/>
          </p:nvPr>
        </p:nvSpPr>
        <p:spPr>
          <a:xfrm>
            <a:off x="838200" y="19014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AFOLU = </a:t>
            </a:r>
            <a:r>
              <a:rPr lang="de-DE" b="1" i="1" dirty="0" err="1">
                <a:latin typeface="Corbel"/>
                <a:ea typeface="Corbel"/>
                <a:cs typeface="Corbel"/>
                <a:sym typeface="Corbel"/>
              </a:rPr>
              <a:t>Agriculture</a:t>
            </a:r>
            <a:r>
              <a:rPr lang="de-DE" b="1" i="1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b="1" i="1" dirty="0" err="1">
                <a:latin typeface="Corbel"/>
                <a:ea typeface="Corbel"/>
                <a:cs typeface="Corbel"/>
                <a:sym typeface="Corbel"/>
              </a:rPr>
              <a:t>Forestry and Other Land Use</a:t>
            </a:r>
            <a:endParaRPr b="1" i="1"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Char char="•"/>
            </a:pP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This 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sector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provides much potential for climate change mitigation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Char char="•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One of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the most important available </a:t>
            </a:r>
            <a:r>
              <a:rPr lang="de-DE" dirty="0">
                <a:latin typeface="Corbel"/>
                <a:ea typeface="Corbel"/>
                <a:cs typeface="Corbel"/>
                <a:sym typeface="Wingdings" panose="05000000000000000000" pitchFamily="2" charset="2"/>
              </a:rPr>
              <a:t>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caputres 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CO2+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can be an alternative to 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fossil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fuels 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Char char="•"/>
            </a:pP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Providing resources 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(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food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timber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and other renewable resources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)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and 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nature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conservation 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Char char="•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The AFOLU sector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is a major contributor to 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GHG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emissions 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in Indonesia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Char char="•"/>
            </a:pP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Due to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: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deforestation and forest degradation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peat decomposition including land and forest fires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7" name="Google Shape;287;p22"/>
          <p:cNvSpPr txBox="1"/>
          <p:nvPr/>
        </p:nvSpPr>
        <p:spPr>
          <a:xfrm>
            <a:off x="8914992" y="4382952"/>
            <a:ext cx="374332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(IPCC </a:t>
            </a:r>
            <a:r>
              <a:rPr lang="de-D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Sixth </a:t>
            </a:r>
            <a:r>
              <a:rPr lang="de-D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Assessment Report)</a:t>
            </a:r>
            <a:endParaRPr sz="1100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8" name="Google Shape;288;p22"/>
          <p:cNvSpPr txBox="1"/>
          <p:nvPr/>
        </p:nvSpPr>
        <p:spPr>
          <a:xfrm>
            <a:off x="10010367" y="6007779"/>
            <a:ext cx="234315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(UNFCCC, 2021)</a:t>
            </a:r>
            <a:endParaRPr sz="11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3"/>
          <p:cNvSpPr txBox="1">
            <a:spLocks noGrp="1"/>
          </p:cNvSpPr>
          <p:nvPr>
            <p:ph type="title"/>
          </p:nvPr>
        </p:nvSpPr>
        <p:spPr>
          <a:xfrm>
            <a:off x="685800" y="49327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Consequences of climate change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- AFOLU in Indonesia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4" name="Google Shape;294;p23"/>
          <p:cNvSpPr txBox="1">
            <a:spLocks noGrp="1"/>
          </p:cNvSpPr>
          <p:nvPr>
            <p:ph type="body" idx="1"/>
          </p:nvPr>
        </p:nvSpPr>
        <p:spPr>
          <a:xfrm>
            <a:off x="1394250" y="2220685"/>
            <a:ext cx="9403500" cy="414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 i="1" dirty="0">
                <a:latin typeface="Corbel"/>
                <a:ea typeface="Corbel"/>
                <a:cs typeface="Corbel"/>
                <a:sym typeface="Corbel"/>
              </a:rPr>
              <a:t>"Indonesia's </a:t>
            </a:r>
            <a:r>
              <a:rPr lang="de-DE" i="1" dirty="0" err="1">
                <a:latin typeface="Corbel"/>
                <a:ea typeface="Corbel"/>
                <a:cs typeface="Corbel"/>
                <a:sym typeface="Corbel"/>
              </a:rPr>
              <a:t>emissions from land use</a:t>
            </a:r>
            <a:r>
              <a:rPr lang="de-DE" i="1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i="1" dirty="0" err="1">
                <a:latin typeface="Corbel"/>
                <a:ea typeface="Corbel"/>
                <a:cs typeface="Corbel"/>
                <a:sym typeface="Corbel"/>
              </a:rPr>
              <a:t>land use change and forestry have accounted for nearly half of the country's </a:t>
            </a:r>
            <a:r>
              <a:rPr lang="de-DE" i="1" dirty="0">
                <a:latin typeface="Corbel"/>
                <a:ea typeface="Corbel"/>
                <a:cs typeface="Corbel"/>
                <a:sym typeface="Corbel"/>
              </a:rPr>
              <a:t>total </a:t>
            </a:r>
            <a:r>
              <a:rPr lang="de-DE" i="1" dirty="0" err="1">
                <a:latin typeface="Corbel"/>
                <a:ea typeface="Corbel"/>
                <a:cs typeface="Corbel"/>
                <a:sym typeface="Corbel"/>
              </a:rPr>
              <a:t>emissions over the past </a:t>
            </a:r>
            <a:r>
              <a:rPr lang="de-DE" i="1" dirty="0">
                <a:latin typeface="Corbel"/>
                <a:ea typeface="Corbel"/>
                <a:cs typeface="Corbel"/>
                <a:sym typeface="Corbel"/>
              </a:rPr>
              <a:t>20 </a:t>
            </a:r>
            <a:r>
              <a:rPr lang="de-DE" i="1" dirty="0" err="1">
                <a:latin typeface="Corbel"/>
                <a:ea typeface="Corbel"/>
                <a:cs typeface="Corbel"/>
                <a:sym typeface="Corbel"/>
              </a:rPr>
              <a:t>years</a:t>
            </a:r>
            <a:r>
              <a:rPr lang="de-DE" i="1" dirty="0">
                <a:latin typeface="Corbel"/>
                <a:ea typeface="Corbel"/>
                <a:cs typeface="Corbel"/>
                <a:sym typeface="Corbel"/>
              </a:rPr>
              <a:t>. Indonesia </a:t>
            </a:r>
            <a:r>
              <a:rPr lang="de-DE" i="1" dirty="0" err="1">
                <a:latin typeface="Corbel"/>
                <a:ea typeface="Corbel"/>
                <a:cs typeface="Corbel"/>
                <a:sym typeface="Corbel"/>
              </a:rPr>
              <a:t>has stepped up efforts </a:t>
            </a:r>
            <a:r>
              <a:rPr lang="de-DE" i="1" dirty="0">
                <a:latin typeface="Corbel"/>
                <a:ea typeface="Corbel"/>
                <a:cs typeface="Corbel"/>
                <a:sym typeface="Corbel"/>
              </a:rPr>
              <a:t>in </a:t>
            </a:r>
            <a:r>
              <a:rPr lang="de-DE" i="1" dirty="0" err="1">
                <a:latin typeface="Corbel"/>
                <a:ea typeface="Corbel"/>
                <a:cs typeface="Corbel"/>
                <a:sym typeface="Corbel"/>
              </a:rPr>
              <a:t>this sector and successfully continued the downward trend of annual tree cover loss in the last five years</a:t>
            </a:r>
            <a:r>
              <a:rPr lang="de-DE" i="1" dirty="0">
                <a:latin typeface="Corbel"/>
                <a:ea typeface="Corbel"/>
                <a:cs typeface="Corbel"/>
                <a:sym typeface="Corbel"/>
              </a:rPr>
              <a:t>. </a:t>
            </a:r>
            <a:r>
              <a:rPr lang="de-DE" i="1" dirty="0" err="1">
                <a:latin typeface="Corbel"/>
                <a:ea typeface="Corbel"/>
                <a:cs typeface="Corbel"/>
                <a:sym typeface="Corbel"/>
              </a:rPr>
              <a:t>Reducing emissions from deforestation is an important part of </a:t>
            </a:r>
            <a:r>
              <a:rPr lang="de-DE" i="1" dirty="0">
                <a:latin typeface="Corbel"/>
                <a:ea typeface="Corbel"/>
                <a:cs typeface="Corbel"/>
                <a:sym typeface="Corbel"/>
              </a:rPr>
              <a:t>Indonesia's </a:t>
            </a:r>
            <a:r>
              <a:rPr lang="de-DE" i="1" dirty="0" err="1">
                <a:latin typeface="Corbel"/>
                <a:ea typeface="Corbel"/>
                <a:cs typeface="Corbel"/>
                <a:sym typeface="Corbel"/>
              </a:rPr>
              <a:t>climate action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"  </a:t>
            </a: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 sz="1400" dirty="0">
                <a:latin typeface="Corbel"/>
                <a:ea typeface="Corbel"/>
                <a:cs typeface="Corbel"/>
                <a:sym typeface="Corbel"/>
              </a:rPr>
              <a:t>(Climate Action Tracker 2023)</a:t>
            </a:r>
            <a:endParaRPr sz="14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"/>
          <p:cNvSpPr txBox="1"/>
          <p:nvPr/>
        </p:nvSpPr>
        <p:spPr>
          <a:xfrm>
            <a:off x="2184721" y="6343503"/>
            <a:ext cx="354786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Figure: European </a:t>
            </a:r>
            <a:r>
              <a:rPr lang="de-DE" sz="12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Commission</a:t>
            </a:r>
            <a:r>
              <a:rPr lang="de-DE" sz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report</a:t>
            </a:r>
            <a:r>
              <a:rPr lang="de-DE" sz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2023</a:t>
            </a:r>
            <a:endParaRPr sz="1200" dirty="0">
              <a:latin typeface="+mn-lt"/>
            </a:endParaRPr>
          </a:p>
        </p:txBody>
      </p:sp>
      <p:sp>
        <p:nvSpPr>
          <p:cNvPr id="301" name="Google Shape;301;p24"/>
          <p:cNvSpPr txBox="1">
            <a:spLocks noGrp="1"/>
          </p:cNvSpPr>
          <p:nvPr>
            <p:ph type="title"/>
          </p:nvPr>
        </p:nvSpPr>
        <p:spPr>
          <a:xfrm>
            <a:off x="474784" y="37601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GHG emission by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Indonesia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" name="Grafik 4" descr="Ein Bild, das Text, Screenshot, Diagramm, Farbigkeit enthält.&#10;&#10;Automatisch generierte Beschreibung">
            <a:extLst>
              <a:ext uri="{FF2B5EF4-FFF2-40B4-BE49-F238E27FC236}">
                <a16:creationId xmlns:a16="http://schemas.microsoft.com/office/drawing/2014/main" id="{1952F1B9-166A-7B06-9536-1EEC1E4E6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554" y="1546570"/>
            <a:ext cx="7362581" cy="477877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"/>
          <p:cNvSpPr txBox="1"/>
          <p:nvPr/>
        </p:nvSpPr>
        <p:spPr>
          <a:xfrm>
            <a:off x="2424792" y="6354417"/>
            <a:ext cx="345834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Figure: European </a:t>
            </a:r>
            <a:r>
              <a:rPr lang="de-DE" sz="12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Commission</a:t>
            </a:r>
            <a:r>
              <a:rPr lang="de-DE" sz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report</a:t>
            </a:r>
            <a:r>
              <a:rPr lang="de-DE" sz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2023</a:t>
            </a:r>
            <a:endParaRPr sz="1200" dirty="0">
              <a:latin typeface="+mn-lt"/>
            </a:endParaRPr>
          </a:p>
        </p:txBody>
      </p:sp>
      <p:sp>
        <p:nvSpPr>
          <p:cNvPr id="308" name="Google Shape;308;p25"/>
          <p:cNvSpPr txBox="1">
            <a:spLocks noGrp="1"/>
          </p:cNvSpPr>
          <p:nvPr>
            <p:ph type="title"/>
          </p:nvPr>
        </p:nvSpPr>
        <p:spPr>
          <a:xfrm>
            <a:off x="439615" y="2654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GHG emission by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Indonesia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9" name="Google Shape;309;p25"/>
          <p:cNvSpPr/>
          <p:nvPr/>
        </p:nvSpPr>
        <p:spPr>
          <a:xfrm>
            <a:off x="1422117" y="4730529"/>
            <a:ext cx="806400" cy="23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5"/>
          <p:cNvSpPr/>
          <p:nvPr/>
        </p:nvSpPr>
        <p:spPr>
          <a:xfrm>
            <a:off x="1422117" y="4239858"/>
            <a:ext cx="806400" cy="23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5"/>
          <p:cNvSpPr/>
          <p:nvPr/>
        </p:nvSpPr>
        <p:spPr>
          <a:xfrm>
            <a:off x="1384328" y="2465878"/>
            <a:ext cx="806400" cy="23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5"/>
          <p:cNvSpPr/>
          <p:nvPr/>
        </p:nvSpPr>
        <p:spPr>
          <a:xfrm>
            <a:off x="1422117" y="1907208"/>
            <a:ext cx="806400" cy="23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rafik 3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5848A177-B658-3677-6DD1-3864FBD1C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888"/>
          <a:stretch/>
        </p:blipFill>
        <p:spPr>
          <a:xfrm>
            <a:off x="2424792" y="1406493"/>
            <a:ext cx="4454434" cy="4947924"/>
          </a:xfrm>
          <a:prstGeom prst="rect">
            <a:avLst/>
          </a:prstGeom>
        </p:spPr>
      </p:pic>
      <p:pic>
        <p:nvPicPr>
          <p:cNvPr id="8" name="Grafik 7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42B11C14-A800-8C2F-0596-E2D34F31C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08"/>
          <a:stretch/>
        </p:blipFill>
        <p:spPr>
          <a:xfrm>
            <a:off x="6879226" y="1388377"/>
            <a:ext cx="2193567" cy="494792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6"/>
          <p:cNvSpPr txBox="1">
            <a:spLocks noGrp="1"/>
          </p:cNvSpPr>
          <p:nvPr>
            <p:ph type="title"/>
          </p:nvPr>
        </p:nvSpPr>
        <p:spPr>
          <a:xfrm>
            <a:off x="838200" y="29686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4.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Solutions and Strategies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Take Action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! </a:t>
            </a:r>
            <a:r>
              <a:rPr lang="de-DE" b="1" i="1" dirty="0">
                <a:latin typeface="Corbel"/>
                <a:ea typeface="Corbel"/>
                <a:cs typeface="Corbel"/>
                <a:sym typeface="Corbel"/>
              </a:rPr>
              <a:t>(</a:t>
            </a:r>
            <a:r>
              <a:rPr lang="de-DE" b="1" i="1" dirty="0" err="1">
                <a:latin typeface="Corbel"/>
                <a:ea typeface="Corbel"/>
                <a:cs typeface="Corbel"/>
                <a:sym typeface="Corbel"/>
              </a:rPr>
              <a:t>group work</a:t>
            </a:r>
            <a:r>
              <a:rPr lang="de-DE" b="1" i="1" dirty="0">
                <a:latin typeface="Corbel"/>
                <a:ea typeface="Corbel"/>
                <a:cs typeface="Corbel"/>
                <a:sym typeface="Corbel"/>
              </a:rPr>
              <a:t>)</a:t>
            </a:r>
            <a:endParaRPr b="1" i="1" dirty="0">
              <a:latin typeface="Corbel"/>
              <a:ea typeface="Corbel"/>
              <a:cs typeface="Corbel"/>
              <a:sym typeface="Corbel"/>
            </a:endParaRPr>
          </a:p>
        </p:txBody>
      </p:sp>
      <p:graphicFrame>
        <p:nvGraphicFramePr>
          <p:cNvPr id="324" name="Google Shape;324;p27"/>
          <p:cNvGraphicFramePr/>
          <p:nvPr/>
        </p:nvGraphicFramePr>
        <p:xfrm>
          <a:off x="838199" y="1825625"/>
          <a:ext cx="10349750" cy="3980580"/>
        </p:xfrm>
        <a:graphic>
          <a:graphicData uri="http://schemas.openxmlformats.org/drawingml/2006/table">
            <a:tbl>
              <a:tblPr firstRow="1" bandRow="1">
                <a:noFill/>
                <a:tableStyleId>{16F12FB7-9BDB-45C2-8B7D-A73D7F2E39BB}</a:tableStyleId>
              </a:tblPr>
              <a:tblGrid>
                <a:gridCol w="517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77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 u="none" strike="noStrike" cap="none" dirty="0" err="1">
                          <a:solidFill>
                            <a:schemeClr val="dk1"/>
                          </a:solidFill>
                        </a:rPr>
                        <a:t>Group </a:t>
                      </a:r>
                      <a:r>
                        <a:rPr lang="de-DE" sz="2400" u="none" strike="noStrike" cap="none" dirty="0">
                          <a:solidFill>
                            <a:schemeClr val="dk1"/>
                          </a:solidFill>
                        </a:rPr>
                        <a:t>A:  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 i="1" u="none" strike="noStrike" cap="none" dirty="0" err="1">
                          <a:solidFill>
                            <a:schemeClr val="dk1"/>
                          </a:solidFill>
                        </a:rPr>
                        <a:t>Be an Environmental Warrior in </a:t>
                      </a:r>
                      <a:r>
                        <a:rPr lang="de-DE" sz="2400" i="1" u="none" strike="noStrike" cap="none" dirty="0">
                          <a:solidFill>
                            <a:schemeClr val="dk1"/>
                          </a:solidFill>
                        </a:rPr>
                        <a:t>Your </a:t>
                      </a:r>
                      <a:r>
                        <a:rPr lang="de-DE" sz="2400" i="1" u="none" strike="noStrike" cap="none" dirty="0" err="1">
                          <a:solidFill>
                            <a:schemeClr val="dk1"/>
                          </a:solidFill>
                        </a:rPr>
                        <a:t>Daily Life</a:t>
                      </a:r>
                      <a:endParaRPr sz="1800" i="1" u="none" strike="noStrike" cap="none" dirty="0"/>
                    </a:p>
                  </a:txBody>
                  <a:tcPr marL="91450" marR="91450" marT="45725" marB="457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de-DE" sz="2400" b="1" i="0" u="none" strike="noStrike" cap="none">
                          <a:solidFill>
                            <a:schemeClr val="dk1"/>
                          </a:solidFill>
                        </a:rPr>
                        <a:t>Group B</a:t>
                      </a:r>
                      <a:r>
                        <a:rPr lang="de-DE" sz="2400" b="1" i="1" u="none" strike="noStrike" cap="none">
                          <a:solidFill>
                            <a:schemeClr val="dk1"/>
                          </a:solidFill>
                        </a:rPr>
                        <a:t>: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de-DE" sz="2400" b="1" i="1" u="none" strike="noStrike" cap="none">
                          <a:solidFill>
                            <a:schemeClr val="dk1"/>
                          </a:solidFill>
                        </a:rPr>
                        <a:t> Spreading the Word: Becoming a Climate Change Influencer</a:t>
                      </a:r>
                      <a:endParaRPr sz="2400" b="1" i="1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rgbClr val="F4B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7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1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 b="1" i="0"/>
                        <a:t>Group C: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 b="1" i="1"/>
                        <a:t>Make Your School a Sustainability Champion</a:t>
                      </a:r>
                      <a:endParaRPr sz="2400" b="1" i="1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 b="1" i="0" dirty="0" err="1"/>
                        <a:t>Group </a:t>
                      </a:r>
                      <a:r>
                        <a:rPr lang="de-DE" sz="2400" b="1" i="0" dirty="0"/>
                        <a:t>D: 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 b="1" i="1" dirty="0" err="1"/>
                        <a:t>Get involved in </a:t>
                      </a:r>
                      <a:r>
                        <a:rPr lang="de-DE" sz="2400" b="1" i="1" dirty="0"/>
                        <a:t>your </a:t>
                      </a:r>
                      <a:r>
                        <a:rPr lang="de-DE" sz="2400" b="1" i="1" dirty="0" err="1"/>
                        <a:t>community</a:t>
                      </a:r>
                      <a:endParaRPr sz="2400" b="1" i="1" dirty="0"/>
                    </a:p>
                  </a:txBody>
                  <a:tcPr marL="91450" marR="91450" marT="45725" marB="45725">
                    <a:solidFill>
                      <a:srgbClr val="8D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Take Action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!</a:t>
            </a:r>
            <a:endParaRPr dirty="0"/>
          </a:p>
        </p:txBody>
      </p:sp>
      <p:sp>
        <p:nvSpPr>
          <p:cNvPr id="331" name="Google Shape;331;p28"/>
          <p:cNvSpPr txBox="1">
            <a:spLocks noGrp="1"/>
          </p:cNvSpPr>
          <p:nvPr>
            <p:ph type="body" idx="1"/>
          </p:nvPr>
        </p:nvSpPr>
        <p:spPr>
          <a:xfrm>
            <a:off x="959394" y="1690688"/>
            <a:ext cx="9403500" cy="49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AutoNum type="arabicParenR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Group A 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AutoNum type="arabicParenR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Group B 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AutoNum type="arabicParenR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Group C 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AutoNum type="arabicParenR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Group D 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Structure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5" name="Google Shape;105;p2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10515600" cy="480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Introduction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Understanding Climate Change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Climate Change Impacts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Solutions and Strategies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Conclusion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f764fcddb2_4_85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How to mitigate climate change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8" name="Google Shape;338;g2f764fcddb2_4_85"/>
          <p:cNvSpPr txBox="1"/>
          <p:nvPr/>
        </p:nvSpPr>
        <p:spPr>
          <a:xfrm>
            <a:off x="9614647" y="6176963"/>
            <a:ext cx="2070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82F6196-E01B-4F5C-DFAE-6F1061087FA6}"/>
              </a:ext>
            </a:extLst>
          </p:cNvPr>
          <p:cNvSpPr txBox="1"/>
          <p:nvPr/>
        </p:nvSpPr>
        <p:spPr>
          <a:xfrm>
            <a:off x="1882577" y="6510872"/>
            <a:ext cx="6811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1"/>
                </a:solidFill>
              </a:rPr>
              <a:t>Figure: https://phys.org/news/2019-01-state-of-the-art-climate-crisis.html</a:t>
            </a:r>
            <a:endParaRPr lang="de-DE" dirty="0"/>
          </a:p>
        </p:txBody>
      </p:sp>
      <p:pic>
        <p:nvPicPr>
          <p:cNvPr id="4" name="Grafik 3" descr="Ein Bild, das Text, Karte, Screenshot, Kreis enthält.&#10;&#10;Automatisch generierte Beschreibung">
            <a:extLst>
              <a:ext uri="{FF2B5EF4-FFF2-40B4-BE49-F238E27FC236}">
                <a16:creationId xmlns:a16="http://schemas.microsoft.com/office/drawing/2014/main" id="{F4CDCD98-9453-7D24-AA13-3EC40F923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018" y="1181926"/>
            <a:ext cx="7456305" cy="527533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"/>
          <p:cNvSpPr txBox="1">
            <a:spLocks noGrp="1"/>
          </p:cNvSpPr>
          <p:nvPr>
            <p:ph type="body" idx="1"/>
          </p:nvPr>
        </p:nvSpPr>
        <p:spPr>
          <a:xfrm>
            <a:off x="5461000" y="1372425"/>
            <a:ext cx="6289500" cy="50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SzPct val="39285"/>
              <a:buNone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United Nations (UN)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calls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for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Sustainable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Development Goal (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SDG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)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13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to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combat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climate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change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 and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its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impacts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200" dirty="0">
                <a:latin typeface="+mn-lt"/>
                <a:ea typeface="Corbel"/>
                <a:cs typeface="Corbel"/>
                <a:sym typeface="Corbel"/>
              </a:rPr>
              <a:t>(</a:t>
            </a:r>
            <a:r>
              <a:rPr lang="de-DE" sz="2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UN Indonesia 2024)</a:t>
            </a:r>
            <a:endParaRPr lang="de-DE" sz="2200" b="1" dirty="0">
              <a:latin typeface="+mn-lt"/>
              <a:ea typeface="Corbel"/>
              <a:cs typeface="Corbel"/>
              <a:sym typeface="Corbel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SzPct val="39285"/>
              <a:buNone/>
            </a:pP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SzPct val="39285"/>
              <a:buNone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In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December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2015,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the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Paris Agreement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to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the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United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Nations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Framework Convention on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Climate 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Change (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UNFCCC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) was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approved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by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195 countries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signing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their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commitment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to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maintain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the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world's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temperature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.</a:t>
            </a:r>
            <a:r>
              <a:rPr lang="de-DE" sz="2600" dirty="0">
                <a:latin typeface="+mn-lt"/>
                <a:ea typeface="Corbel"/>
                <a:cs typeface="Corbel"/>
                <a:sym typeface="Corbel"/>
              </a:rPr>
              <a:t> </a:t>
            </a:r>
            <a:r>
              <a:rPr lang="de-DE" sz="2200" dirty="0">
                <a:latin typeface="+mn-lt"/>
                <a:sym typeface="Corbel"/>
              </a:rPr>
              <a:t>(</a:t>
            </a:r>
            <a:r>
              <a:rPr lang="de-DE" sz="2200" dirty="0">
                <a:latin typeface="+mn-lt"/>
              </a:rPr>
              <a:t>UNFCCC, 2016)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SzPct val="100000"/>
              <a:buNone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Countries'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commitments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are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expressed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through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their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Nationally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Determined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Contribution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 (NDC). </a:t>
            </a:r>
            <a:r>
              <a:rPr lang="de-DE" sz="2200" dirty="0">
                <a:latin typeface="+mn-lt"/>
                <a:sym typeface="Corbel"/>
              </a:rPr>
              <a:t>(</a:t>
            </a:r>
            <a:r>
              <a:rPr lang="de-DE" sz="2200" dirty="0">
                <a:latin typeface="+mn-lt"/>
              </a:rPr>
              <a:t>IRID, 2023)</a:t>
            </a:r>
            <a:endParaRPr sz="2200" dirty="0">
              <a:latin typeface="+mn-lt"/>
              <a:sym typeface="Corbe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None/>
            </a:pP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SzPct val="39285"/>
              <a:buNone/>
            </a:pP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The Intergovernmental 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Panel on Climate Change (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IPCC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)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reports that the world's temperature is rising regularly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. In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the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IPCC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report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for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2023, the IPCC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noted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that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the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world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temperature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increase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has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reached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1.1°C.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200" dirty="0">
                <a:latin typeface="+mn-lt"/>
                <a:sym typeface="Corbel"/>
              </a:rPr>
              <a:t>(</a:t>
            </a:r>
            <a:r>
              <a:rPr lang="de-DE" sz="2200" dirty="0">
                <a:latin typeface="+mn-lt"/>
              </a:rPr>
              <a:t>IPCC, 2023)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b="1" dirty="0">
              <a:highlight>
                <a:schemeClr val="accent4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45" name="Google Shape;345;p32"/>
          <p:cNvSpPr txBox="1">
            <a:spLocks noGrp="1"/>
          </p:cNvSpPr>
          <p:nvPr>
            <p:ph type="title"/>
          </p:nvPr>
        </p:nvSpPr>
        <p:spPr>
          <a:xfrm>
            <a:off x="838200" y="1270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The world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fights climate change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46" name="Google Shape;346;p32"/>
          <p:cNvPicPr preferRelativeResize="0"/>
          <p:nvPr/>
        </p:nvPicPr>
        <p:blipFill rotWithShape="1">
          <a:blip r:embed="rId3">
            <a:alphaModFix/>
          </a:blip>
          <a:srcRect l="15407" r="7634"/>
          <a:stretch/>
        </p:blipFill>
        <p:spPr>
          <a:xfrm>
            <a:off x="365950" y="1452700"/>
            <a:ext cx="4888125" cy="357287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2"/>
          <p:cNvSpPr txBox="1"/>
          <p:nvPr/>
        </p:nvSpPr>
        <p:spPr>
          <a:xfrm>
            <a:off x="365950" y="5025576"/>
            <a:ext cx="173717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Figure: BBC, 2023</a:t>
            </a:r>
            <a:endParaRPr sz="12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1"/>
          <p:cNvSpPr txBox="1">
            <a:spLocks noGrp="1"/>
          </p:cNvSpPr>
          <p:nvPr>
            <p:ph type="title"/>
          </p:nvPr>
        </p:nvSpPr>
        <p:spPr>
          <a:xfrm>
            <a:off x="838200" y="1646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Indonesia's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commitment to reducing climate change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(NDC)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53" name="Google Shape;3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7975" y="1567500"/>
            <a:ext cx="8510326" cy="42551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1"/>
          <p:cNvSpPr txBox="1"/>
          <p:nvPr/>
        </p:nvSpPr>
        <p:spPr>
          <a:xfrm>
            <a:off x="1225615" y="5702750"/>
            <a:ext cx="1693431" cy="47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Figure: MOEF (2021)</a:t>
            </a:r>
            <a:endParaRPr lang="de-DE" sz="700" dirty="0">
              <a:latin typeface="+mn-lt"/>
            </a:endParaRPr>
          </a:p>
        </p:txBody>
      </p:sp>
      <p:sp>
        <p:nvSpPr>
          <p:cNvPr id="355" name="Google Shape;355;p31"/>
          <p:cNvSpPr txBox="1">
            <a:spLocks noGrp="1"/>
          </p:cNvSpPr>
          <p:nvPr>
            <p:ph type="title"/>
          </p:nvPr>
        </p:nvSpPr>
        <p:spPr>
          <a:xfrm>
            <a:off x="441061" y="6061900"/>
            <a:ext cx="116007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de-DE" sz="2400" dirty="0" err="1">
                <a:latin typeface="Corbel"/>
                <a:ea typeface="Corbel"/>
                <a:cs typeface="Corbel"/>
                <a:sym typeface="Corbel"/>
              </a:rPr>
              <a:t>Revised </a:t>
            </a: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NDC (</a:t>
            </a:r>
            <a:r>
              <a:rPr lang="de-DE" sz="2400" dirty="0" err="1">
                <a:latin typeface="Corbel"/>
                <a:ea typeface="Corbel"/>
                <a:cs typeface="Corbel"/>
                <a:sym typeface="Corbel"/>
              </a:rPr>
              <a:t>second </a:t>
            </a: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NDC) </a:t>
            </a:r>
            <a:r>
              <a:rPr lang="de-DE" sz="2400" dirty="0" err="1">
                <a:latin typeface="Corbel"/>
                <a:ea typeface="Corbel"/>
                <a:cs typeface="Corbel"/>
                <a:sym typeface="Corbel"/>
              </a:rPr>
              <a:t>to be summarized in </a:t>
            </a: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November 2024 </a:t>
            </a:r>
            <a:r>
              <a:rPr lang="de-DE" sz="2400" dirty="0" err="1">
                <a:latin typeface="Corbel"/>
                <a:ea typeface="Corbel"/>
                <a:cs typeface="Corbel"/>
                <a:sym typeface="Corbel"/>
              </a:rPr>
              <a:t>by </a:t>
            </a: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MoEF</a:t>
            </a:r>
            <a:endParaRPr sz="2400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f77ef5144a_0_2"/>
          <p:cNvSpPr txBox="1"/>
          <p:nvPr/>
        </p:nvSpPr>
        <p:spPr>
          <a:xfrm>
            <a:off x="827450" y="5999164"/>
            <a:ext cx="2072648" cy="47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Figure: MOEF , 2022</a:t>
            </a:r>
            <a:endParaRPr sz="700" dirty="0">
              <a:latin typeface="+mn-lt"/>
            </a:endParaRPr>
          </a:p>
        </p:txBody>
      </p:sp>
      <p:pic>
        <p:nvPicPr>
          <p:cNvPr id="3" name="Grafik 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1FC08178-B80F-324C-E02B-24671C0B0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50" y="1086321"/>
            <a:ext cx="10128477" cy="506423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3"/>
          <p:cNvSpPr txBox="1">
            <a:spLocks noGrp="1"/>
          </p:cNvSpPr>
          <p:nvPr>
            <p:ph type="title"/>
          </p:nvPr>
        </p:nvSpPr>
        <p:spPr>
          <a:xfrm>
            <a:off x="642257" y="2116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5.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Conclusion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72" name="Google Shape;372;p33"/>
          <p:cNvSpPr txBox="1">
            <a:spLocks noGrp="1"/>
          </p:cNvSpPr>
          <p:nvPr>
            <p:ph type="body" idx="1"/>
          </p:nvPr>
        </p:nvSpPr>
        <p:spPr>
          <a:xfrm>
            <a:off x="535825" y="1537350"/>
            <a:ext cx="5529900" cy="49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rbel"/>
              <a:buAutoNum type="arabicPeriod"/>
            </a:pPr>
            <a:r>
              <a:rPr lang="de-DE" sz="2400" dirty="0" err="1">
                <a:latin typeface="Corbel"/>
                <a:ea typeface="Corbel"/>
                <a:cs typeface="Corbel"/>
                <a:sym typeface="Corbel"/>
              </a:rPr>
              <a:t>What is climate change</a:t>
            </a: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?</a:t>
            </a:r>
            <a:endParaRPr sz="2400"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2. </a:t>
            </a:r>
            <a:r>
              <a:rPr lang="de-DE" sz="2400" dirty="0" err="1">
                <a:latin typeface="Corbel"/>
                <a:ea typeface="Corbel"/>
                <a:cs typeface="Corbel"/>
                <a:sym typeface="Corbel"/>
              </a:rPr>
              <a:t>What</a:t>
            </a: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400" dirty="0" err="1">
                <a:latin typeface="Corbel"/>
                <a:ea typeface="Corbel"/>
                <a:cs typeface="Corbel"/>
                <a:sym typeface="Corbel"/>
              </a:rPr>
              <a:t>causes</a:t>
            </a: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400" dirty="0" err="1">
                <a:latin typeface="Corbel"/>
                <a:ea typeface="Corbel"/>
                <a:cs typeface="Corbel"/>
                <a:sym typeface="Corbel"/>
              </a:rPr>
              <a:t>climate</a:t>
            </a: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400" dirty="0" err="1">
                <a:latin typeface="Corbel"/>
                <a:ea typeface="Corbel"/>
                <a:cs typeface="Corbel"/>
                <a:sym typeface="Corbel"/>
              </a:rPr>
              <a:t>change</a:t>
            </a: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?</a:t>
            </a:r>
            <a:endParaRPr sz="2400"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3. </a:t>
            </a:r>
            <a:r>
              <a:rPr lang="de-DE" sz="2400" dirty="0" err="1">
                <a:latin typeface="Corbel"/>
                <a:ea typeface="Corbel"/>
                <a:cs typeface="Corbel"/>
                <a:sym typeface="Corbel"/>
              </a:rPr>
              <a:t>What</a:t>
            </a: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400" dirty="0" err="1">
                <a:latin typeface="Corbel"/>
                <a:ea typeface="Corbel"/>
                <a:cs typeface="Corbel"/>
                <a:sym typeface="Corbel"/>
              </a:rPr>
              <a:t>can</a:t>
            </a: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400" dirty="0" err="1">
                <a:latin typeface="Corbel"/>
                <a:ea typeface="Corbel"/>
                <a:cs typeface="Corbel"/>
                <a:sym typeface="Corbel"/>
              </a:rPr>
              <a:t>we</a:t>
            </a: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 do </a:t>
            </a:r>
            <a:r>
              <a:rPr lang="de-DE" sz="2400" dirty="0" err="1">
                <a:latin typeface="Corbel"/>
                <a:ea typeface="Corbel"/>
                <a:cs typeface="Corbel"/>
                <a:sym typeface="Corbel"/>
              </a:rPr>
              <a:t>to</a:t>
            </a: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400" dirty="0" err="1">
                <a:latin typeface="Corbel"/>
                <a:ea typeface="Corbel"/>
                <a:cs typeface="Corbel"/>
                <a:sym typeface="Corbel"/>
              </a:rPr>
              <a:t>mitigate</a:t>
            </a: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400" dirty="0" err="1">
                <a:latin typeface="Corbel"/>
                <a:ea typeface="Corbel"/>
                <a:cs typeface="Corbel"/>
                <a:sym typeface="Corbel"/>
              </a:rPr>
              <a:t>climate</a:t>
            </a: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400" dirty="0" err="1">
                <a:latin typeface="Corbel"/>
                <a:ea typeface="Corbel"/>
                <a:cs typeface="Corbel"/>
                <a:sym typeface="Corbel"/>
              </a:rPr>
              <a:t>change</a:t>
            </a:r>
            <a:r>
              <a:rPr lang="de-DE" sz="2400" dirty="0">
                <a:latin typeface="Corbel"/>
                <a:ea typeface="Corbel"/>
                <a:cs typeface="Corbel"/>
                <a:sym typeface="Corbel"/>
              </a:rPr>
              <a:t>?</a:t>
            </a:r>
            <a:endParaRPr sz="2400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74" name="Google Shape;374;p33"/>
          <p:cNvSpPr txBox="1"/>
          <p:nvPr/>
        </p:nvSpPr>
        <p:spPr>
          <a:xfrm>
            <a:off x="5730504" y="6100861"/>
            <a:ext cx="6392915" cy="686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Figure: </a:t>
            </a:r>
            <a:r>
              <a:rPr lang="de-DE" sz="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chrome</a:t>
            </a:r>
            <a:r>
              <a:rPr lang="de-DE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-extension://</a:t>
            </a:r>
            <a:r>
              <a:rPr lang="de-DE" sz="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efaidnbmnnnibpcajpcglclefindmkaj</a:t>
            </a:r>
            <a:r>
              <a:rPr lang="de-DE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/https://www.sfu.ca/content/sfu/act/reports/takingactionongreenresilience/_jcr_content/main_content/download/file.res/Taking%20Action%20on%20Green%20Resilience.pdf</a:t>
            </a:r>
            <a:endParaRPr sz="9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36B8C7-3D49-BA69-3FEF-52F4D736F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699" y="1446786"/>
            <a:ext cx="6525720" cy="485615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Feedback!</a:t>
            </a:r>
            <a:endParaRPr dirty="0"/>
          </a:p>
        </p:txBody>
      </p:sp>
      <p:pic>
        <p:nvPicPr>
          <p:cNvPr id="388" name="Google Shape;388;p35" descr="Ein Bild, das Entwurf, Zeichnung, Lineart, Strichzeichnung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314699" y="2509153"/>
            <a:ext cx="3700463" cy="3700463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5"/>
          <p:cNvSpPr txBox="1"/>
          <p:nvPr/>
        </p:nvSpPr>
        <p:spPr>
          <a:xfrm>
            <a:off x="914398" y="3651498"/>
            <a:ext cx="247173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Corbel"/>
              <a:buNone/>
            </a:pPr>
            <a:r>
              <a:rPr lang="de-DE" sz="2000" b="0" i="0" u="none" strike="noStrike" cap="none">
                <a:solidFill>
                  <a:srgbClr val="00B0F0"/>
                </a:solidFill>
                <a:latin typeface="Corbel"/>
                <a:ea typeface="Corbel"/>
                <a:cs typeface="Corbel"/>
                <a:sym typeface="Corbel"/>
              </a:rPr>
              <a:t>Thumbs up: </a:t>
            </a:r>
            <a:r>
              <a:rPr lang="de-DE"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That's very good!</a:t>
            </a:r>
            <a:endParaRPr/>
          </a:p>
        </p:txBody>
      </p:sp>
      <p:sp>
        <p:nvSpPr>
          <p:cNvPr id="391" name="Google Shape;391;p35"/>
          <p:cNvSpPr txBox="1"/>
          <p:nvPr/>
        </p:nvSpPr>
        <p:spPr>
          <a:xfrm>
            <a:off x="1494092" y="2562872"/>
            <a:ext cx="23145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000"/>
              <a:buFont typeface="Corbel"/>
              <a:buNone/>
            </a:pPr>
            <a:r>
              <a:rPr lang="de-DE" sz="2000" b="0" i="0" u="none" strike="noStrike" cap="none">
                <a:solidFill>
                  <a:srgbClr val="70AD47"/>
                </a:solidFill>
                <a:latin typeface="Corbel"/>
                <a:ea typeface="Corbel"/>
                <a:cs typeface="Corbel"/>
                <a:sym typeface="Corbel"/>
              </a:rPr>
              <a:t>Index finger:</a:t>
            </a:r>
            <a:r>
              <a:rPr lang="de-DE"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It can be upgraded</a:t>
            </a:r>
            <a:endParaRPr sz="2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92" name="Google Shape;392;p35"/>
          <p:cNvSpPr txBox="1"/>
          <p:nvPr/>
        </p:nvSpPr>
        <p:spPr>
          <a:xfrm>
            <a:off x="4071937" y="1798381"/>
            <a:ext cx="31146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Corbel"/>
              <a:buNone/>
            </a:pPr>
            <a:r>
              <a:rPr lang="de-DE" sz="2000" b="0" i="0" u="none" strike="noStrike" cap="none">
                <a:solidFill>
                  <a:srgbClr val="FFC000"/>
                </a:solidFill>
                <a:latin typeface="Corbel"/>
                <a:ea typeface="Corbel"/>
                <a:cs typeface="Corbel"/>
                <a:sym typeface="Corbel"/>
              </a:rPr>
              <a:t>The middle finger:</a:t>
            </a:r>
            <a:r>
              <a:rPr lang="de-DE"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I don't like it</a:t>
            </a:r>
            <a:endParaRPr sz="2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93" name="Google Shape;393;p35"/>
          <p:cNvSpPr txBox="1"/>
          <p:nvPr/>
        </p:nvSpPr>
        <p:spPr>
          <a:xfrm>
            <a:off x="6622257" y="2610535"/>
            <a:ext cx="31146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orbel"/>
              <a:buNone/>
            </a:pPr>
            <a:r>
              <a:rPr lang="de-DE" sz="20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Ring finger: </a:t>
            </a:r>
            <a:r>
              <a:rPr lang="de-DE" sz="2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 took this from this presentation </a:t>
            </a:r>
            <a:endParaRPr sz="20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94" name="Google Shape;394;p35"/>
          <p:cNvSpPr txBox="1"/>
          <p:nvPr/>
        </p:nvSpPr>
        <p:spPr>
          <a:xfrm>
            <a:off x="6943726" y="3870572"/>
            <a:ext cx="247173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orbel"/>
              <a:buNone/>
            </a:pPr>
            <a:r>
              <a:rPr lang="de-DE" sz="2000" b="0" i="0" u="none" strike="noStrike" cap="none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Little finger</a:t>
            </a:r>
            <a:r>
              <a:rPr lang="de-DE" sz="20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: It's not enough for me 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6"/>
          <p:cNvSpPr txBox="1">
            <a:spLocks noGrp="1"/>
          </p:cNvSpPr>
          <p:nvPr>
            <p:ph type="ctrTitle"/>
          </p:nvPr>
        </p:nvSpPr>
        <p:spPr>
          <a:xfrm>
            <a:off x="1524000" y="174368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Thank you for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your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attention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!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01" name="Google Shape;4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2308" y="5300304"/>
            <a:ext cx="3207811" cy="146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4734" y="5300304"/>
            <a:ext cx="1417646" cy="141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881" y="5304776"/>
            <a:ext cx="1634179" cy="141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6"/>
          <p:cNvPicPr preferRelativeResize="0"/>
          <p:nvPr/>
        </p:nvPicPr>
        <p:blipFill rotWithShape="1">
          <a:blip r:embed="rId6">
            <a:alphaModFix/>
          </a:blip>
          <a:srcRect l="15229" t="14796" r="15856" b="15541"/>
          <a:stretch/>
        </p:blipFill>
        <p:spPr>
          <a:xfrm>
            <a:off x="5696727" y="5258678"/>
            <a:ext cx="1412094" cy="151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88631" y="5258678"/>
            <a:ext cx="1412094" cy="1463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7"/>
          <p:cNvSpPr txBox="1">
            <a:spLocks noGrp="1"/>
          </p:cNvSpPr>
          <p:nvPr>
            <p:ph type="title"/>
          </p:nvPr>
        </p:nvSpPr>
        <p:spPr>
          <a:xfrm>
            <a:off x="719175" y="1232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de-DE" b="1">
                <a:latin typeface="Corbel"/>
                <a:ea typeface="Corbel"/>
                <a:cs typeface="Corbel"/>
                <a:sym typeface="Corbel"/>
              </a:rPr>
              <a:t>Reference</a:t>
            </a:r>
            <a:endParaRPr b="1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1" name="Google Shape;411;p37"/>
          <p:cNvSpPr txBox="1">
            <a:spLocks noGrp="1"/>
          </p:cNvSpPr>
          <p:nvPr>
            <p:ph type="body" idx="1"/>
          </p:nvPr>
        </p:nvSpPr>
        <p:spPr>
          <a:xfrm>
            <a:off x="556050" y="1448925"/>
            <a:ext cx="11079900" cy="49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228600" lvl="0" indent="-20193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Char char="•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Climate Action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Traker 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(04.12.2023): </a:t>
            </a:r>
            <a:r>
              <a:rPr lang="de-DE" u="sng" dirty="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3"/>
              </a:rPr>
              <a:t>https://climateactiontracker.org/countries/indonesia/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Char char="•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European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Commission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report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(2023):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chrome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-extension://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efaidnbmnnnibpcajpcglclefindmkaj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/https://edgar.jrc.ec.europa.eu/booklet/GHG_emissions_of_all_world_countries_booklet_2023report.pdf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Char char="•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Greenpeace (2024): </a:t>
            </a:r>
            <a:r>
              <a:rPr lang="de-DE" u="sng" dirty="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4"/>
              </a:rPr>
              <a:t>https://www.greenpeace.org.uk/challenges/climate-change/solutions-climate-change/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Char char="•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IPCC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Sixth 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Assessment Report (2024): </a:t>
            </a:r>
            <a:r>
              <a:rPr lang="de-DE" u="sng" dirty="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5"/>
              </a:rPr>
              <a:t>https://www.ipcc.ch/report/ar6/wg3/chapter/chapter-7/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Char char="•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UN (2024): </a:t>
            </a:r>
            <a:r>
              <a:rPr lang="de-DE" u="sng" dirty="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6"/>
              </a:rPr>
              <a:t>https://www.un.org/en/climatechange/science/causes-effects-climate-change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Char char="•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UNDP (2023): </a:t>
            </a:r>
            <a:r>
              <a:rPr lang="de-DE" u="sng" dirty="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7"/>
              </a:rPr>
              <a:t>https://climatepromise.undp.org/news-and-stories/climate-dictionary-everyday-guide-climate-change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Char char="•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UNEP (05.01.2022): </a:t>
            </a:r>
            <a:r>
              <a:rPr lang="de-DE" u="sng" dirty="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8"/>
              </a:rPr>
              <a:t>https://www.unep.org/news-and-stories/story/how-do-greenhouse-gases-actually-warm-planet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Char char="•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UNFCCC (2021)</a:t>
            </a:r>
            <a:r>
              <a:rPr lang="de-DE" u="sng" dirty="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9"/>
              </a:rPr>
              <a:t>:https://www4.unfccc.int/sites/SubmissionsStaging/NationalReports/Documents/94208361_Indonesia-BUR3-1-IndonesiaBUR%203_FINAL%20REPORT_2.pdf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indent="-171767">
              <a:buSzPct val="64285"/>
              <a:buFont typeface="Corbel"/>
              <a:buChar char="•"/>
            </a:pPr>
            <a:r>
              <a:rPr lang="nl-NL" dirty="0">
                <a:latin typeface="Corbel"/>
                <a:ea typeface="Corbel"/>
                <a:cs typeface="Corbel"/>
                <a:sym typeface="Corbel"/>
              </a:rPr>
              <a:t>MOEF (2021): h</a:t>
            </a:r>
            <a:r>
              <a:rPr lang="nl-NL" u="sng" dirty="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10"/>
              </a:rPr>
              <a:t>ttps://greengrowth.bappenas.go.id/updated-ndc-indonesia-untuk-masa-depan-yang-tangguh-iklim/ </a:t>
            </a:r>
            <a:endParaRPr lang="de-DE"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1717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Corbel"/>
              <a:buChar char="•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MOEF (2022): h</a:t>
            </a:r>
            <a:r>
              <a:rPr lang="de-DE" u="sng" dirty="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10"/>
              </a:rPr>
              <a:t>ttps://greengrowth.bappenas.go.id/updated-ndc-indonesia-untuk-masa-depan-yang-tangguh-iklim/ 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1717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Corbel"/>
              <a:buChar char="•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UN (2022): </a:t>
            </a:r>
            <a:r>
              <a:rPr lang="de-DE" u="sng" dirty="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11"/>
              </a:rPr>
              <a:t>https://www.un.org/sustainabledevelopment/wp-content/uploads/2022/07/Goal-13-infographic.pdf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1717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Corbel"/>
              <a:buChar char="•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CNN Indonesia (2021): h</a:t>
            </a:r>
            <a:r>
              <a:rPr lang="de-DE" u="sng" dirty="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12"/>
              </a:rPr>
              <a:t>ttps://www.cnnindonesia.com/teknologi/20210422141951-202-633404/infografis-10-dampak-perubahan-iklim-di-indonesia 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1717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Corbel"/>
              <a:buChar char="•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Green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Resilience Strategies 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(2017): h</a:t>
            </a:r>
            <a:r>
              <a:rPr lang="de-DE" u="sng" dirty="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13"/>
              </a:rPr>
              <a:t>ttps://climateriskinstitute.ca/wp-content/uploads/2020/10/Presentation-Slides_Transportation-Green-Resilience-Mitigation-Adaptation-Synergies.pdf 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1717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Corbel"/>
              <a:buChar char="•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IRID (2023):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Getting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to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know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the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Nationally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Determined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Contribution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(</a:t>
            </a:r>
            <a:r>
              <a:rPr lang="de-DE" u="sng" dirty="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14"/>
              </a:rPr>
              <a:t>NDC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) https://irid.or.id/wp-content/uploads/2023/06/NDC_29JUN-FINAL.pdf 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1717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4285"/>
              <a:buFont typeface="Corbel"/>
              <a:buChar char="•"/>
            </a:pP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UN Indonesia (2024): h</a:t>
            </a:r>
            <a:r>
              <a:rPr lang="de-DE" u="sng" dirty="0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15"/>
              </a:rPr>
              <a:t>ttps://indonesia.un.org/id/sdgs/13/key-activities 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1.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Introduction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2" name="Google Shape;112;p3"/>
          <p:cNvSpPr txBox="1">
            <a:spLocks noGrp="1"/>
          </p:cNvSpPr>
          <p:nvPr>
            <p:ph type="body" idx="1"/>
          </p:nvPr>
        </p:nvSpPr>
        <p:spPr>
          <a:xfrm>
            <a:off x="1168400" y="1340365"/>
            <a:ext cx="9403500" cy="49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de-DE" dirty="0"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Why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are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we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gathering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dirty="0" err="1">
                <a:latin typeface="Corbel"/>
                <a:ea typeface="Corbel"/>
                <a:cs typeface="Corbel"/>
                <a:sym typeface="Corbel"/>
              </a:rPr>
              <a:t>today</a:t>
            </a:r>
            <a:r>
              <a:rPr lang="de-DE" dirty="0">
                <a:latin typeface="Corbel"/>
                <a:ea typeface="Corbel"/>
                <a:cs typeface="Corbel"/>
                <a:sym typeface="Corbel"/>
              </a:rPr>
              <a:t>?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838200" y="45221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What do you know about climate change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?</a:t>
            </a:r>
            <a:endParaRPr dirty="0"/>
          </a:p>
        </p:txBody>
      </p:sp>
      <p:sp>
        <p:nvSpPr>
          <p:cNvPr id="118" name="Google Shape;118;p5"/>
          <p:cNvSpPr txBox="1">
            <a:spLocks noGrp="1"/>
          </p:cNvSpPr>
          <p:nvPr>
            <p:ph type="body" idx="1"/>
          </p:nvPr>
        </p:nvSpPr>
        <p:spPr>
          <a:xfrm>
            <a:off x="838200" y="1777773"/>
            <a:ext cx="10384500" cy="49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e-DE" u="sng" dirty="0">
                <a:latin typeface="Corbel"/>
                <a:ea typeface="Corbel"/>
                <a:cs typeface="Corbel"/>
                <a:sym typeface="Corbel"/>
              </a:rPr>
              <a:t>Word </a:t>
            </a:r>
            <a:r>
              <a:rPr lang="de-DE" u="sng" dirty="0" err="1">
                <a:latin typeface="Corbel"/>
                <a:ea typeface="Corbel"/>
                <a:cs typeface="Corbel"/>
                <a:sym typeface="Corbel"/>
              </a:rPr>
              <a:t>cloud</a:t>
            </a:r>
            <a:endParaRPr lang="en-US" u="sng" dirty="0">
              <a:latin typeface="Corbel"/>
              <a:ea typeface="Corbel"/>
              <a:cs typeface="Corbel"/>
              <a:sym typeface="Corbel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orbel"/>
              <a:buChar char="-"/>
            </a:pPr>
            <a:r>
              <a:rPr lang="en-US" dirty="0">
                <a:latin typeface="Corbel"/>
                <a:ea typeface="Corbel"/>
                <a:cs typeface="Corbel"/>
                <a:sym typeface="Corbel"/>
              </a:rPr>
              <a:t>Write down what you know about climate change on the blackboard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723901" y="15001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Climate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change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is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 real –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Articles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 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27" name="Google Shape;127;p7"/>
          <p:cNvPicPr preferRelativeResize="0"/>
          <p:nvPr/>
        </p:nvPicPr>
        <p:blipFill rotWithShape="1">
          <a:blip r:embed="rId3">
            <a:alphaModFix/>
          </a:blip>
          <a:srcRect l="13079" t="15742" r="34606" b="5323"/>
          <a:stretch/>
        </p:blipFill>
        <p:spPr>
          <a:xfrm>
            <a:off x="6410208" y="1546298"/>
            <a:ext cx="5500081" cy="49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16C86A6-03D0-3217-6920-8145FD6E49DB}"/>
              </a:ext>
            </a:extLst>
          </p:cNvPr>
          <p:cNvSpPr txBox="1"/>
          <p:nvPr/>
        </p:nvSpPr>
        <p:spPr>
          <a:xfrm>
            <a:off x="597877" y="6414599"/>
            <a:ext cx="5612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900" dirty="0"/>
              <a:t>Figure: https://www.cnnindonesia.com/teknologi/20201022163018-199-561642/bmkg-ungkap-masa-masa-kritis-perubahan-iklim-dunia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2B3C598-98DC-0108-F5C2-4609DEBA370D}"/>
              </a:ext>
            </a:extLst>
          </p:cNvPr>
          <p:cNvSpPr txBox="1"/>
          <p:nvPr/>
        </p:nvSpPr>
        <p:spPr>
          <a:xfrm>
            <a:off x="6539163" y="6599265"/>
            <a:ext cx="44453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Figure: https://www.kompas.com/tag/dampak-perubahan-iklim</a:t>
            </a:r>
          </a:p>
          <a:p>
            <a:endParaRPr lang="de-DE" dirty="0"/>
          </a:p>
        </p:txBody>
      </p:sp>
      <p:pic>
        <p:nvPicPr>
          <p:cNvPr id="6" name="Grafik 5" descr="Ein Bild, das Wolke, Text, Himmel, Screenshot enthält.&#10;&#10;Automatisch generierte Beschreibung">
            <a:extLst>
              <a:ext uri="{FF2B5EF4-FFF2-40B4-BE49-F238E27FC236}">
                <a16:creationId xmlns:a16="http://schemas.microsoft.com/office/drawing/2014/main" id="{17388294-EBE5-8C10-295A-842B905EB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1" y="1475582"/>
            <a:ext cx="5182106" cy="47367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"/>
          <p:cNvSpPr txBox="1">
            <a:spLocks noGrp="1"/>
          </p:cNvSpPr>
          <p:nvPr>
            <p:ph type="title"/>
          </p:nvPr>
        </p:nvSpPr>
        <p:spPr>
          <a:xfrm>
            <a:off x="838200" y="29686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2. </a:t>
            </a: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Understanding Climate Change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DE" b="1" dirty="0" err="1">
                <a:latin typeface="Corbel"/>
                <a:ea typeface="Corbel"/>
                <a:cs typeface="Corbel"/>
                <a:sym typeface="Corbel"/>
              </a:rPr>
              <a:t>Weather </a:t>
            </a:r>
            <a:r>
              <a:rPr lang="de-DE" b="1" dirty="0">
                <a:latin typeface="Corbel"/>
                <a:ea typeface="Corbel"/>
                <a:cs typeface="Corbel"/>
                <a:sym typeface="Corbel"/>
              </a:rPr>
              <a:t>vs. Climate </a:t>
            </a:r>
            <a:endParaRPr b="1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8" name="Google Shape;138;p10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54483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Weather</a:t>
            </a:r>
            <a:r>
              <a:rPr lang="de-DE" sz="2500" b="1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: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orbel"/>
              <a:buChar char="•"/>
            </a:pP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Short-term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atmospheric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conditions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at a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place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at a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certain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time</a:t>
            </a:r>
            <a:endParaRPr sz="2500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orbel"/>
              <a:buChar char="•"/>
            </a:pPr>
            <a:r>
              <a:rPr lang="de-DE" sz="2500" i="0" u="none" strike="noStrike" cap="none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In the form of</a:t>
            </a:r>
            <a:r>
              <a:rPr lang="de-DE" sz="250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: </a:t>
            </a:r>
            <a:r>
              <a:rPr lang="de-DE" sz="2500" i="0" u="none" strike="noStrike" cap="none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temperature</a:t>
            </a:r>
            <a:r>
              <a:rPr lang="de-DE" sz="250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2500" i="0" u="none" strike="noStrike" cap="none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humidity</a:t>
            </a:r>
            <a:r>
              <a:rPr lang="de-DE" sz="250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2500" i="0" u="none" strike="noStrike" cap="none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rainfall</a:t>
            </a:r>
            <a:r>
              <a:rPr lang="de-DE" sz="250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2500" i="0" u="none" strike="noStrike" cap="none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cloudiness</a:t>
            </a:r>
            <a:r>
              <a:rPr lang="de-DE" sz="250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2500" i="0" u="none" strike="noStrike" cap="none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wind, and visibility</a:t>
            </a:r>
            <a:r>
              <a:rPr lang="de-DE" sz="250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2500" i="0" u="none" strike="noStrike" cap="none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etc.</a:t>
            </a:r>
            <a:endParaRPr sz="2500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</a:pPr>
            <a:r>
              <a:rPr lang="de-DE" sz="250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Wingdings" panose="05000000000000000000" pitchFamily="2" charset="2"/>
              </a:rPr>
              <a:t> </a:t>
            </a:r>
            <a:r>
              <a:rPr lang="de-DE" sz="2500" i="0" u="none" strike="noStrike" cap="none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The weather can change quickly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2500" i="0" u="none" strike="noStrike" cap="none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from clear skies to sudden rain in a matter of seconds</a:t>
            </a:r>
            <a:endParaRPr sz="2500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9" name="Google Shape;139;p10"/>
          <p:cNvSpPr txBox="1"/>
          <p:nvPr/>
        </p:nvSpPr>
        <p:spPr>
          <a:xfrm>
            <a:off x="10406742" y="6308209"/>
            <a:ext cx="151311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(UNDP 2023)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0" name="Google Shape;140;p10"/>
          <p:cNvSpPr/>
          <p:nvPr/>
        </p:nvSpPr>
        <p:spPr>
          <a:xfrm>
            <a:off x="6375400" y="1690688"/>
            <a:ext cx="4978400" cy="3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00" b="1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Climate</a:t>
            </a:r>
            <a:r>
              <a:rPr lang="de-DE" sz="2500" b="1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: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500" dirty="0">
                <a:latin typeface="Corbel"/>
                <a:ea typeface="Corbel"/>
                <a:cs typeface="Corbel"/>
                <a:sym typeface="Corbel"/>
              </a:rPr>
              <a:t>A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verage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weather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conditions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in a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given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region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over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a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long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period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of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time (+/- </a:t>
            </a:r>
            <a:r>
              <a:rPr lang="de-DE" sz="2500" b="1" dirty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30 </a:t>
            </a:r>
            <a:r>
              <a:rPr lang="de-DE" sz="2500" b="1" dirty="0" err="1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years</a:t>
            </a:r>
            <a:r>
              <a:rPr lang="de-DE" sz="2500" b="1" dirty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endParaRPr dirty="0"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 b="1" dirty="0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500" dirty="0">
                <a:latin typeface="Corbel"/>
                <a:ea typeface="Corbel"/>
                <a:cs typeface="Corbel"/>
                <a:sym typeface="Wingdings" panose="05000000000000000000" pitchFamily="2" charset="2"/>
              </a:rPr>
              <a:t>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Typical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weather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patterns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such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as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: Florida's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climate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is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known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for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being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warm and humid all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year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round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while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Alaska's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climate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is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cold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and </a:t>
            </a:r>
            <a:r>
              <a:rPr lang="de-DE" sz="2500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snowy</a:t>
            </a:r>
            <a:r>
              <a:rPr lang="de-DE" sz="2500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.</a:t>
            </a:r>
            <a:endParaRPr sz="25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reenshot, Schrift, Grafikdesign enthält.&#10;&#10;Automatisch generierte Beschreibung">
            <a:extLst>
              <a:ext uri="{FF2B5EF4-FFF2-40B4-BE49-F238E27FC236}">
                <a16:creationId xmlns:a16="http://schemas.microsoft.com/office/drawing/2014/main" id="{B389F0F0-7839-0439-D2AE-C70F07AB0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038" y="0"/>
            <a:ext cx="8753305" cy="656497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3DA430C-43A6-6AAE-92CC-42518DF24101}"/>
              </a:ext>
            </a:extLst>
          </p:cNvPr>
          <p:cNvSpPr txBox="1"/>
          <p:nvPr/>
        </p:nvSpPr>
        <p:spPr>
          <a:xfrm>
            <a:off x="1451559" y="6596390"/>
            <a:ext cx="92888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Figure: https://experience.arcgis.com/experience/7ca3a06bb4064b98bc982050fe9dcb9a/page/Climate-Change-Explained/?block_id=layout_5_block_5&amp;views=Public-Input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LE RYCAM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4063</Words>
  <Application>Microsoft Office PowerPoint</Application>
  <PresentationFormat>Breitbild</PresentationFormat>
  <Paragraphs>301</Paragraphs>
  <Slides>37</Slides>
  <Notes>37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1" baseType="lpstr">
      <vt:lpstr>Corbel</vt:lpstr>
      <vt:lpstr>Calibri</vt:lpstr>
      <vt:lpstr>Arial</vt:lpstr>
      <vt:lpstr>Office</vt:lpstr>
      <vt:lpstr>Climate Change Module RYCAM</vt:lpstr>
      <vt:lpstr>Let's get to know each other</vt:lpstr>
      <vt:lpstr>Structure</vt:lpstr>
      <vt:lpstr>1. Introduction</vt:lpstr>
      <vt:lpstr>What do you know about climate change?</vt:lpstr>
      <vt:lpstr>Climate change is real – Articles </vt:lpstr>
      <vt:lpstr>2. Understanding Climate Change</vt:lpstr>
      <vt:lpstr>Weather vs. Climate </vt:lpstr>
      <vt:lpstr>PowerPoint-Präsentation</vt:lpstr>
      <vt:lpstr>Global Warming vs Climate Change</vt:lpstr>
      <vt:lpstr>The Greenhouse Gas (GHG) Effect (video) </vt:lpstr>
      <vt:lpstr>Greenhouse Gas (GHG) Effect</vt:lpstr>
      <vt:lpstr>Human Activities that Affect Climate Change</vt:lpstr>
      <vt:lpstr>PowerPoint-Präsentation</vt:lpstr>
      <vt:lpstr>PowerPoint-Präsentation</vt:lpstr>
      <vt:lpstr>Climate Change Games</vt:lpstr>
      <vt:lpstr>Climate Change Game</vt:lpstr>
      <vt:lpstr>Climate Change games - Instructions </vt:lpstr>
      <vt:lpstr>Climate Change Game - Next Level</vt:lpstr>
      <vt:lpstr>3. Climate Change Impacts</vt:lpstr>
      <vt:lpstr>Climate change impacts</vt:lpstr>
      <vt:lpstr>Climate change impacts on the sectors  Agriculture, Forestry, and Other Land Uses  Other Land Uses</vt:lpstr>
      <vt:lpstr>The importance of the AFOLU sector for Indonesia</vt:lpstr>
      <vt:lpstr>Consequences of climate change - AFOLU in Indonesia</vt:lpstr>
      <vt:lpstr>GHG emission by Indonesia</vt:lpstr>
      <vt:lpstr>GHG emission by Indonesia</vt:lpstr>
      <vt:lpstr>4. Solutions and Strategies</vt:lpstr>
      <vt:lpstr>Take Action! (group work)</vt:lpstr>
      <vt:lpstr>Take Action!</vt:lpstr>
      <vt:lpstr>How to mitigate climate change</vt:lpstr>
      <vt:lpstr>The world fights climate change</vt:lpstr>
      <vt:lpstr>Indonesia's commitment to reducing climate change (NDC)</vt:lpstr>
      <vt:lpstr>PowerPoint-Präsentation</vt:lpstr>
      <vt:lpstr>5. Conclusion</vt:lpstr>
      <vt:lpstr>Feedback!</vt:lpstr>
      <vt:lpstr>Thank you for your attention!</vt:lpstr>
      <vt:lpstr>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 Perubahan Iklim RYCAM</dc:title>
  <dc:creator>Cecilia Weissenhorn</dc:creator>
  <cp:keywords>, docId:4C59B592B5D437622E2E8B1AD43ACB2D</cp:keywords>
  <cp:lastModifiedBy>Cecilia Weissenhorn</cp:lastModifiedBy>
  <cp:revision>9</cp:revision>
  <dcterms:created xsi:type="dcterms:W3CDTF">2024-08-22T14:00:33Z</dcterms:created>
  <dcterms:modified xsi:type="dcterms:W3CDTF">2025-10-15T10:48:00Z</dcterms:modified>
</cp:coreProperties>
</file>